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57" r:id="rId4"/>
    <p:sldId id="258" r:id="rId5"/>
    <p:sldId id="260" r:id="rId6"/>
    <p:sldId id="270" r:id="rId7"/>
    <p:sldId id="267" r:id="rId8"/>
    <p:sldId id="266" r:id="rId9"/>
    <p:sldId id="271" r:id="rId10"/>
    <p:sldId id="274" r:id="rId11"/>
    <p:sldId id="275" r:id="rId12"/>
    <p:sldId id="265" r:id="rId13"/>
    <p:sldId id="262" r:id="rId14"/>
    <p:sldId id="26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82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2EBEC-67BB-494A-B47F-0D98CD4363AF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3E2C5-A8DB-4A38-BE53-8537D9E3E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1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Implication is that 1 interface only supports one Role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3E2C5-A8DB-4A38-BE53-8537D9E3EE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84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4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6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2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6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5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3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8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3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0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0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72C94-C3FE-4E0A-AC87-2DC26A1447B2}" type="datetimeFigureOut">
              <a:rPr lang="en-US" smtClean="0"/>
              <a:t>01/31/2018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7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FPC Topology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Working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39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6876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Entity Model </a:t>
            </a:r>
            <a:r>
              <a:rPr lang="en-US" sz="4000" dirty="0" smtClean="0"/>
              <a:t>– Topology – Proposal 2 (w/Proposal 1 shown as well)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31472" y="1506409"/>
            <a:ext cx="10108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Service Endpoint – unambiguously ties service Role, Reference Point, Protocol and Selection Properties to Interfaces.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Groups are comprised of Service Endpoints.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88403" y="2950289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Reference Point**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5084323"/>
            <a:ext cx="1538748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Role**</a:t>
            </a:r>
            <a:endParaRPr lang="en-US" dirty="0"/>
          </a:p>
        </p:txBody>
      </p:sp>
      <p:cxnSp>
        <p:nvCxnSpPr>
          <p:cNvPr id="7" name="Elbow Connector 6"/>
          <p:cNvCxnSpPr>
            <a:stCxn id="5" idx="0"/>
            <a:endCxn id="4" idx="1"/>
          </p:cNvCxnSpPr>
          <p:nvPr/>
        </p:nvCxnSpPr>
        <p:spPr>
          <a:xfrm rot="5400000" flipH="1" flipV="1">
            <a:off x="930523" y="3826444"/>
            <a:ext cx="1934931" cy="580829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90008" y="2824014"/>
            <a:ext cx="987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17656" y="2920235"/>
            <a:ext cx="2074606" cy="380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Protocols**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4" idx="3"/>
            <a:endCxn id="9" idx="1"/>
          </p:cNvCxnSpPr>
          <p:nvPr/>
        </p:nvCxnSpPr>
        <p:spPr>
          <a:xfrm flipV="1">
            <a:off x="4263009" y="3110472"/>
            <a:ext cx="3654647" cy="38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919005" y="5198930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932824" y="3302572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6" idx="0"/>
            <a:endCxn id="9" idx="2"/>
          </p:cNvCxnSpPr>
          <p:nvPr/>
        </p:nvCxnSpPr>
        <p:spPr>
          <a:xfrm flipH="1" flipV="1">
            <a:off x="8954959" y="3300708"/>
            <a:ext cx="1349" cy="1898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8991603" y="3319707"/>
            <a:ext cx="55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1+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224606" y="3113909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1+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860103" y="312361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7917656" y="5980665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DPN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363492" y="558690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72" name="Straight Arrow Connector 71"/>
          <p:cNvCxnSpPr>
            <a:stCxn id="65" idx="1"/>
          </p:cNvCxnSpPr>
          <p:nvPr/>
        </p:nvCxnSpPr>
        <p:spPr>
          <a:xfrm flipH="1" flipV="1">
            <a:off x="2477010" y="5270182"/>
            <a:ext cx="5440646" cy="909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849702" y="518746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3649109" y="549446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79" name="Straight Arrow Connector 78"/>
          <p:cNvCxnSpPr>
            <a:stCxn id="65" idx="0"/>
            <a:endCxn id="16" idx="2"/>
          </p:cNvCxnSpPr>
          <p:nvPr/>
        </p:nvCxnSpPr>
        <p:spPr>
          <a:xfrm flipV="1">
            <a:off x="8954959" y="5597135"/>
            <a:ext cx="1349" cy="383530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1097374" y="468390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2+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964578" y="6262489"/>
            <a:ext cx="345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** - These values are seen in </a:t>
            </a:r>
            <a:r>
              <a:rPr lang="en-US" dirty="0" smtClean="0"/>
              <a:t>DDDS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553823" y="4769564"/>
            <a:ext cx="1538748" cy="295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Groups**</a:t>
            </a:r>
            <a:endParaRPr lang="en-US" dirty="0"/>
          </a:p>
        </p:txBody>
      </p:sp>
      <p:cxnSp>
        <p:nvCxnSpPr>
          <p:cNvPr id="127" name="Straight Arrow Connector 126"/>
          <p:cNvCxnSpPr>
            <a:stCxn id="111" idx="0"/>
          </p:cNvCxnSpPr>
          <p:nvPr/>
        </p:nvCxnSpPr>
        <p:spPr>
          <a:xfrm flipH="1" flipV="1">
            <a:off x="3385332" y="3409272"/>
            <a:ext cx="937866" cy="784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2477010" y="3364421"/>
            <a:ext cx="851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service</a:t>
            </a:r>
            <a:endParaRPr lang="en-US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2653565" y="48556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6157220" y="2775604"/>
            <a:ext cx="1194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ealized by</a:t>
            </a:r>
            <a:endParaRPr lang="en-US" dirty="0"/>
          </a:p>
        </p:txBody>
      </p:sp>
      <p:cxnSp>
        <p:nvCxnSpPr>
          <p:cNvPr id="99" name="Straight Arrow Connector 98"/>
          <p:cNvCxnSpPr>
            <a:stCxn id="111" idx="0"/>
            <a:endCxn id="9" idx="1"/>
          </p:cNvCxnSpPr>
          <p:nvPr/>
        </p:nvCxnSpPr>
        <p:spPr>
          <a:xfrm flipV="1">
            <a:off x="4323198" y="3110472"/>
            <a:ext cx="3594458" cy="1083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5134067" y="3343240"/>
            <a:ext cx="98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protocol</a:t>
            </a:r>
            <a:endParaRPr lang="en-US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048660" y="354670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1+</a:t>
            </a:r>
            <a:endParaRPr lang="en-US" b="1" dirty="0"/>
          </a:p>
        </p:txBody>
      </p:sp>
      <p:sp>
        <p:nvSpPr>
          <p:cNvPr id="111" name="Rectangle 110"/>
          <p:cNvSpPr/>
          <p:nvPr/>
        </p:nvSpPr>
        <p:spPr>
          <a:xfrm>
            <a:off x="3143610" y="4193567"/>
            <a:ext cx="2359175" cy="2702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Service Endpoint</a:t>
            </a:r>
            <a:endParaRPr lang="en-US" b="1" dirty="0"/>
          </a:p>
        </p:txBody>
      </p:sp>
      <p:cxnSp>
        <p:nvCxnSpPr>
          <p:cNvPr id="114" name="Straight Arrow Connector 113"/>
          <p:cNvCxnSpPr>
            <a:stCxn id="111" idx="1"/>
            <a:endCxn id="5" idx="3"/>
          </p:cNvCxnSpPr>
          <p:nvPr/>
        </p:nvCxnSpPr>
        <p:spPr>
          <a:xfrm flipH="1">
            <a:off x="2376948" y="4328708"/>
            <a:ext cx="766662" cy="954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204930" y="4565270"/>
            <a:ext cx="558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role</a:t>
            </a:r>
            <a:endParaRPr lang="en-US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895838" y="5394134"/>
            <a:ext cx="417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1+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6167804" y="5053240"/>
            <a:ext cx="1194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ealized by</a:t>
            </a:r>
            <a:endParaRPr lang="en-US" dirty="0"/>
          </a:p>
        </p:txBody>
      </p:sp>
      <p:cxnSp>
        <p:nvCxnSpPr>
          <p:cNvPr id="118" name="Straight Arrow Connector 117"/>
          <p:cNvCxnSpPr>
            <a:stCxn id="123" idx="0"/>
            <a:endCxn id="111" idx="2"/>
          </p:cNvCxnSpPr>
          <p:nvPr/>
        </p:nvCxnSpPr>
        <p:spPr>
          <a:xfrm flipV="1">
            <a:off x="4323197" y="4463848"/>
            <a:ext cx="1" cy="305716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693459" y="4104301"/>
            <a:ext cx="1068023" cy="44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Selection </a:t>
            </a:r>
            <a:r>
              <a:rPr lang="en-US" sz="1400" b="1" dirty="0" smtClean="0"/>
              <a:t>Properties</a:t>
            </a:r>
            <a:endParaRPr lang="en-US" sz="1400" b="1" dirty="0"/>
          </a:p>
        </p:txBody>
      </p:sp>
      <p:sp>
        <p:nvSpPr>
          <p:cNvPr id="62" name="Rectangle 61"/>
          <p:cNvSpPr/>
          <p:nvPr/>
        </p:nvSpPr>
        <p:spPr>
          <a:xfrm>
            <a:off x="7236071" y="4388880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7240258" y="4009428"/>
            <a:ext cx="1137237" cy="22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Settings</a:t>
            </a:r>
            <a:endParaRPr lang="en-US" dirty="0"/>
          </a:p>
        </p:txBody>
      </p:sp>
      <p:cxnSp>
        <p:nvCxnSpPr>
          <p:cNvPr id="67" name="Straight Arrow Connector 66"/>
          <p:cNvCxnSpPr>
            <a:stCxn id="61" idx="3"/>
            <a:endCxn id="66" idx="1"/>
          </p:cNvCxnSpPr>
          <p:nvPr/>
        </p:nvCxnSpPr>
        <p:spPr>
          <a:xfrm flipV="1">
            <a:off x="6761482" y="4124053"/>
            <a:ext cx="478776" cy="205023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1" idx="3"/>
            <a:endCxn id="62" idx="1"/>
          </p:cNvCxnSpPr>
          <p:nvPr/>
        </p:nvCxnSpPr>
        <p:spPr>
          <a:xfrm>
            <a:off x="6761482" y="4329076"/>
            <a:ext cx="474589" cy="188930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6893826" y="3890334"/>
            <a:ext cx="35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 flipH="1" flipV="1">
            <a:off x="9071774" y="5468915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9269017" y="3878819"/>
            <a:ext cx="1068023" cy="44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Properties</a:t>
            </a:r>
            <a:endParaRPr lang="en-US" sz="1400" b="1" dirty="0"/>
          </a:p>
        </p:txBody>
      </p:sp>
      <p:sp>
        <p:nvSpPr>
          <p:cNvPr id="77" name="Rectangle 76"/>
          <p:cNvSpPr/>
          <p:nvPr/>
        </p:nvSpPr>
        <p:spPr>
          <a:xfrm>
            <a:off x="10836145" y="4143646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10840332" y="3764194"/>
            <a:ext cx="1137237" cy="22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Settings</a:t>
            </a:r>
            <a:endParaRPr lang="en-US" dirty="0"/>
          </a:p>
        </p:txBody>
      </p:sp>
      <p:cxnSp>
        <p:nvCxnSpPr>
          <p:cNvPr id="81" name="Straight Arrow Connector 80"/>
          <p:cNvCxnSpPr>
            <a:stCxn id="75" idx="3"/>
            <a:endCxn id="80" idx="1"/>
          </p:cNvCxnSpPr>
          <p:nvPr/>
        </p:nvCxnSpPr>
        <p:spPr>
          <a:xfrm flipV="1">
            <a:off x="10337040" y="3878819"/>
            <a:ext cx="503292" cy="224775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75" idx="3"/>
            <a:endCxn id="77" idx="1"/>
          </p:cNvCxnSpPr>
          <p:nvPr/>
        </p:nvCxnSpPr>
        <p:spPr>
          <a:xfrm>
            <a:off x="10337040" y="4103594"/>
            <a:ext cx="499105" cy="169178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 flipH="1" flipV="1">
            <a:off x="10637652" y="4166855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13" name="Elbow Connector 12"/>
          <p:cNvCxnSpPr>
            <a:stCxn id="111" idx="3"/>
            <a:endCxn id="16" idx="1"/>
          </p:cNvCxnSpPr>
          <p:nvPr/>
        </p:nvCxnSpPr>
        <p:spPr>
          <a:xfrm>
            <a:off x="5502785" y="4328708"/>
            <a:ext cx="2416220" cy="1069325"/>
          </a:xfrm>
          <a:prstGeom prst="bentConnector3">
            <a:avLst>
              <a:gd name="adj1" fmla="val -1348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111" idx="3"/>
            <a:endCxn id="61" idx="1"/>
          </p:cNvCxnSpPr>
          <p:nvPr/>
        </p:nvCxnSpPr>
        <p:spPr>
          <a:xfrm>
            <a:off x="5502785" y="4328708"/>
            <a:ext cx="190674" cy="368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 flipV="1">
            <a:off x="6268605" y="4617317"/>
            <a:ext cx="1664220" cy="647831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16" idx="0"/>
            <a:endCxn id="75" idx="2"/>
          </p:cNvCxnSpPr>
          <p:nvPr/>
        </p:nvCxnSpPr>
        <p:spPr>
          <a:xfrm flipV="1">
            <a:off x="8956308" y="4328369"/>
            <a:ext cx="846721" cy="870561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endCxn id="75" idx="0"/>
          </p:cNvCxnSpPr>
          <p:nvPr/>
        </p:nvCxnSpPr>
        <p:spPr>
          <a:xfrm>
            <a:off x="9802963" y="3308283"/>
            <a:ext cx="66" cy="570536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 flipH="1" flipV="1">
            <a:off x="10637652" y="3558018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44" name="Elbow Connector 43"/>
          <p:cNvCxnSpPr>
            <a:stCxn id="65" idx="3"/>
            <a:endCxn id="75" idx="2"/>
          </p:cNvCxnSpPr>
          <p:nvPr/>
        </p:nvCxnSpPr>
        <p:spPr>
          <a:xfrm flipH="1" flipV="1">
            <a:off x="9803029" y="4328369"/>
            <a:ext cx="189233" cy="1851399"/>
          </a:xfrm>
          <a:prstGeom prst="bentConnector4">
            <a:avLst>
              <a:gd name="adj1" fmla="val -120803"/>
              <a:gd name="adj2" fmla="val 66507"/>
            </a:avLst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831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Change </a:t>
            </a:r>
            <a:r>
              <a:rPr lang="en-US" dirty="0"/>
              <a:t>Role to </a:t>
            </a:r>
            <a:r>
              <a:rPr lang="en-US" dirty="0" smtClean="0"/>
              <a:t>Service, Service Function </a:t>
            </a:r>
            <a:r>
              <a:rPr lang="en-US" dirty="0"/>
              <a:t>or </a:t>
            </a:r>
            <a:r>
              <a:rPr lang="en-US" dirty="0" smtClean="0"/>
              <a:t>Function?</a:t>
            </a:r>
          </a:p>
          <a:p>
            <a:pPr marL="514350" indent="-514350">
              <a:buAutoNum type="arabicPeriod"/>
            </a:pPr>
            <a:r>
              <a:rPr lang="en-US" dirty="0" smtClean="0"/>
              <a:t>Can multiple addresses be assigned to an interface?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How are protocols restricted (or not) to specific addresses of the interface in this case?</a:t>
            </a:r>
          </a:p>
          <a:p>
            <a:pPr marL="514350" indent="-514350">
              <a:buAutoNum type="arabicPeriod"/>
            </a:pPr>
            <a:r>
              <a:rPr lang="en-US" dirty="0" smtClean="0"/>
              <a:t>Should Service Endpoint support 1 or 1+ protocols?  (How does one discriminate protocol specific features / settings?)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41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980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newest model</a:t>
            </a:r>
          </a:p>
          <a:p>
            <a:pPr marL="514350" indent="-514350">
              <a:buAutoNum type="arabicPeriod"/>
            </a:pPr>
            <a:r>
              <a:rPr lang="en-US" dirty="0" smtClean="0"/>
              <a:t>Make Protocol a U-Key.  When coupled with Role (U-Key) should remove Access-Technology. 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Role was U-Key in v09 so this is an optimization.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Access Technology AVP support relegated to a feature (sorry s2 fans).</a:t>
            </a:r>
          </a:p>
          <a:p>
            <a:pPr marL="514350" indent="-514350">
              <a:buAutoNum type="arabicPeriod"/>
            </a:pPr>
            <a:r>
              <a:rPr lang="en-US" dirty="0" smtClean="0"/>
              <a:t>DPN can only fulfill 1 Role? </a:t>
            </a:r>
          </a:p>
          <a:p>
            <a:pPr marL="514350" indent="-514350">
              <a:buAutoNum type="arabicPeriod"/>
            </a:pPr>
            <a:r>
              <a:rPr lang="en-US" dirty="0" smtClean="0"/>
              <a:t>At least 2 more iterations this week to meet entity model.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Can Features and Settings eventually be collapsed (via a couple of iterations)?</a:t>
            </a:r>
          </a:p>
          <a:p>
            <a:pPr marL="971550" lvl="1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61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V09 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3236" y="1173555"/>
            <a:ext cx="1035336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+-[DPN]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+-[DPN-Id] &lt;G-Key&gt;, &lt;Name&gt;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+-[DPN-Resource-Mapping-Reference]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+-[Interface]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+-[Interface-Reference]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|           +-[Access-Technology]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|           +-[Role]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|           +-[Interface-Id] &lt;L-Key&gt;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+-[Interface-Settings] &lt;Set&gt; (O)</a:t>
            </a:r>
          </a:p>
          <a:p>
            <a:r>
              <a:rPr lang="en-US" sz="1400" dirty="0" smtClean="0"/>
              <a:t>|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+-[DPN-Type] &lt;Set&gt;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+-[Access-Technology] &lt;U-Key&gt;,&lt;Name&gt;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+-[Role] &lt;U-Key&gt;, &lt;Name&gt;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+-[Interface] &lt;Set&gt;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+-[Interface-Id] &lt;L-Key&gt;, &lt;Name&gt;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+-[Interface-Protocol] &lt;Set&gt;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+-[Features] &lt;Set&gt;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+-[Interface-Settings] &lt;Set&gt;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/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5515894" y="3270918"/>
            <a:ext cx="793709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+-[DPN-Group]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+-[DPN-Group-Id] &lt;G-Key&gt;, &lt;Name&gt;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 Referenced-Interface]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+-[Interface-Id] &lt;L-Key&gt;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+-[Role]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+-[Access-Technology]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+-[Supporting-DPN-Id]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+-[DPN-Group-Peer-Reference] &lt;Set&gt;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 DPN-Peer-Group]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+-[Remote-DPN-Group-Id] &lt;L-key&gt;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+-[Interface-Settings] &lt;Set&gt;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 Domain-Id-Reference]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860707" y="2496994"/>
            <a:ext cx="3396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 interface supports only 1 Role.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6096000" y="2681660"/>
            <a:ext cx="764707" cy="164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3236" y="5999239"/>
            <a:ext cx="5892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DPN-Type supports a set of the same protocols &amp; Features.</a:t>
            </a:r>
          </a:p>
          <a:p>
            <a:r>
              <a:rPr lang="en-US" dirty="0" smtClean="0"/>
              <a:t>That is okay if they are the same for selection.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01445" y="4601497"/>
            <a:ext cx="1135626" cy="1253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60707" y="6196400"/>
            <a:ext cx="362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Insufficient to support entity model.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148885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Quick Search Option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63347" y="1385286"/>
            <a:ext cx="59690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Optional Model that leaves the Topology Intact but optimizes.</a:t>
            </a:r>
          </a:p>
          <a:p>
            <a:r>
              <a:rPr lang="en-US" dirty="0" smtClean="0"/>
              <a:t>Assumed to be a runtime Construction.</a:t>
            </a:r>
            <a:endParaRPr lang="en-US" dirty="0"/>
          </a:p>
          <a:p>
            <a:r>
              <a:rPr lang="en-US" dirty="0" smtClean="0"/>
              <a:t>May be internal or external interface.</a:t>
            </a:r>
          </a:p>
          <a:p>
            <a:endParaRPr lang="en-US" dirty="0" smtClean="0"/>
          </a:p>
          <a:p>
            <a:r>
              <a:rPr lang="en-US" dirty="0" smtClean="0"/>
              <a:t>In older YANG models this would be in the operational store.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42150" y="3904344"/>
            <a:ext cx="1538748" cy="291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Role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106709" y="4838558"/>
            <a:ext cx="2074606" cy="284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Topological Link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963347" y="3266818"/>
            <a:ext cx="1538748" cy="295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Groups**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3580898" y="3273509"/>
            <a:ext cx="1538748" cy="291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Tenant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3106709" y="5245345"/>
            <a:ext cx="2074606" cy="276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Protocol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>
            <a:off x="3003610" y="4403869"/>
            <a:ext cx="2335306" cy="12220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Application-Protocol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Elbow Connector 24"/>
          <p:cNvCxnSpPr/>
          <p:nvPr/>
        </p:nvCxnSpPr>
        <p:spPr>
          <a:xfrm rot="5400000">
            <a:off x="3608242" y="3487097"/>
            <a:ext cx="496420" cy="6296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9" idx="2"/>
            <a:endCxn id="4" idx="1"/>
          </p:cNvCxnSpPr>
          <p:nvPr/>
        </p:nvCxnSpPr>
        <p:spPr>
          <a:xfrm rot="16200000" flipH="1">
            <a:off x="1643400" y="3651369"/>
            <a:ext cx="488070" cy="3094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6" idx="1"/>
            <a:endCxn id="9" idx="3"/>
          </p:cNvCxnSpPr>
          <p:nvPr/>
        </p:nvCxnSpPr>
        <p:spPr>
          <a:xfrm flipH="1" flipV="1">
            <a:off x="2502095" y="3414434"/>
            <a:ext cx="1078803" cy="4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71745" y="315423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580898" y="405858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732720" y="414165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35" name="Elbow Connector 34"/>
          <p:cNvCxnSpPr>
            <a:stCxn id="4" idx="2"/>
            <a:endCxn id="21" idx="1"/>
          </p:cNvCxnSpPr>
          <p:nvPr/>
        </p:nvCxnSpPr>
        <p:spPr>
          <a:xfrm rot="16200000" flipH="1">
            <a:off x="2498055" y="4509362"/>
            <a:ext cx="819025" cy="19208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702629" y="5759267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Endpoint/Interface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739932" y="4787026"/>
            <a:ext cx="1068023" cy="44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Selection </a:t>
            </a:r>
            <a:r>
              <a:rPr lang="en-US" sz="1400" b="1" dirty="0" smtClean="0"/>
              <a:t>Properties</a:t>
            </a:r>
            <a:endParaRPr lang="en-US" sz="1400" b="1" dirty="0"/>
          </a:p>
        </p:txBody>
      </p:sp>
      <p:sp>
        <p:nvSpPr>
          <p:cNvPr id="40" name="Rectangle 39"/>
          <p:cNvSpPr/>
          <p:nvPr/>
        </p:nvSpPr>
        <p:spPr>
          <a:xfrm>
            <a:off x="7282544" y="5071605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286731" y="4692153"/>
            <a:ext cx="1137237" cy="22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Settings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39" idx="3"/>
            <a:endCxn id="41" idx="1"/>
          </p:cNvCxnSpPr>
          <p:nvPr/>
        </p:nvCxnSpPr>
        <p:spPr>
          <a:xfrm flipV="1">
            <a:off x="6807955" y="4806778"/>
            <a:ext cx="478776" cy="205023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9" idx="3"/>
            <a:endCxn id="40" idx="1"/>
          </p:cNvCxnSpPr>
          <p:nvPr/>
        </p:nvCxnSpPr>
        <p:spPr>
          <a:xfrm>
            <a:off x="6807955" y="5011801"/>
            <a:ext cx="474589" cy="188930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940299" y="4573059"/>
            <a:ext cx="35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951888" y="5198865"/>
            <a:ext cx="35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47" name="Straight Arrow Connector 46"/>
          <p:cNvCxnSpPr>
            <a:stCxn id="21" idx="3"/>
            <a:endCxn id="39" idx="1"/>
          </p:cNvCxnSpPr>
          <p:nvPr/>
        </p:nvCxnSpPr>
        <p:spPr>
          <a:xfrm flipV="1">
            <a:off x="5338916" y="5011801"/>
            <a:ext cx="401016" cy="3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21" idx="2"/>
            <a:endCxn id="38" idx="1"/>
          </p:cNvCxnSpPr>
          <p:nvPr/>
        </p:nvCxnSpPr>
        <p:spPr>
          <a:xfrm rot="16200000" flipH="1">
            <a:off x="4270744" y="5526485"/>
            <a:ext cx="332404" cy="5313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285527" y="596994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1+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4702629" y="3414433"/>
            <a:ext cx="1875152" cy="989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77781" y="3220785"/>
            <a:ext cx="27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 Term from RFC 3958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7282544" y="3998004"/>
            <a:ext cx="36203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ALL Endpoint/Interfaces MUST support same Selection Properties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74143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Tenants and Keys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7290" y="1943567"/>
            <a:ext cx="919995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</a:rPr>
              <a:t>[Tenant] </a:t>
            </a:r>
            <a:r>
              <a:rPr lang="en-US" b="1" dirty="0">
                <a:latin typeface="Courier New" panose="02070309020205020404" pitchFamily="49" charset="0"/>
              </a:rPr>
              <a:t>&lt;= </a:t>
            </a:r>
            <a:r>
              <a:rPr lang="en-US" b="1" dirty="0" smtClean="0">
                <a:latin typeface="Courier New" panose="02070309020205020404" pitchFamily="49" charset="0"/>
              </a:rPr>
              <a:t>Model is from another specification (don’t care)</a:t>
            </a:r>
            <a:endParaRPr lang="en-US" b="1" dirty="0">
              <a:latin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</a:rPr>
              <a:t>	|</a:t>
            </a:r>
          </a:p>
          <a:p>
            <a:r>
              <a:rPr lang="en-US" dirty="0">
                <a:latin typeface="Courier New" panose="02070309020205020404" pitchFamily="49" charset="0"/>
              </a:rPr>
              <a:t>	+-[FPC Mobility Information Model]</a:t>
            </a:r>
          </a:p>
          <a:p>
            <a:r>
              <a:rPr lang="en-US" dirty="0">
                <a:latin typeface="Courier New" panose="02070309020205020404" pitchFamily="49" charset="0"/>
              </a:rPr>
              <a:t>		|</a:t>
            </a:r>
          </a:p>
          <a:p>
            <a:r>
              <a:rPr lang="en-US" dirty="0">
                <a:latin typeface="Courier New" panose="02070309020205020404" pitchFamily="49" charset="0"/>
              </a:rPr>
              <a:t>		+-[Topology Information Model] </a:t>
            </a:r>
            <a:r>
              <a:rPr lang="en-US" b="1" dirty="0">
                <a:latin typeface="Courier New" panose="02070309020205020404" pitchFamily="49" charset="0"/>
              </a:rPr>
              <a:t>&lt;= Today’s Discussion</a:t>
            </a:r>
          </a:p>
          <a:p>
            <a:r>
              <a:rPr lang="en-US" dirty="0">
                <a:latin typeface="Courier New" panose="02070309020205020404" pitchFamily="49" charset="0"/>
              </a:rPr>
              <a:t>		|</a:t>
            </a:r>
          </a:p>
          <a:p>
            <a:r>
              <a:rPr lang="en-US" dirty="0">
                <a:latin typeface="Courier New" panose="02070309020205020404" pitchFamily="49" charset="0"/>
              </a:rPr>
              <a:t>		+-[Policy Information Model]</a:t>
            </a:r>
          </a:p>
        </p:txBody>
      </p:sp>
      <p:sp>
        <p:nvSpPr>
          <p:cNvPr id="4" name="Rectangle 3"/>
          <p:cNvSpPr/>
          <p:nvPr/>
        </p:nvSpPr>
        <p:spPr>
          <a:xfrm>
            <a:off x="767290" y="4765773"/>
            <a:ext cx="106574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</a:rPr>
              <a:t>U-Key:  (Universal) a key unique </a:t>
            </a:r>
            <a:r>
              <a:rPr lang="en-US" b="1" dirty="0">
                <a:latin typeface="Courier New" panose="02070309020205020404" pitchFamily="49" charset="0"/>
                <a:ea typeface="Calibri" panose="020F0502020204030204" pitchFamily="34" charset="0"/>
              </a:rPr>
              <a:t>across all </a:t>
            </a:r>
            <a:r>
              <a:rPr lang="en-US" b="1" dirty="0" smtClean="0">
                <a:latin typeface="Courier New" panose="02070309020205020404" pitchFamily="49" charset="0"/>
                <a:ea typeface="Calibri" panose="020F0502020204030204" pitchFamily="34" charset="0"/>
              </a:rPr>
              <a:t>tenants &lt;= Think ‘registry’ (or identity in YANG)</a:t>
            </a:r>
            <a:endParaRPr lang="en-US" b="1" dirty="0">
              <a:latin typeface="Courier New" panose="02070309020205020404" pitchFamily="49" charset="0"/>
              <a:ea typeface="Calibri" panose="020F0502020204030204" pitchFamily="34" charset="0"/>
            </a:endParaRP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</a:rPr>
              <a:t>G-Key:  (Global) a key unique within a </a:t>
            </a:r>
            <a:r>
              <a:rPr lang="en-US" b="1" dirty="0">
                <a:latin typeface="Courier New" panose="02070309020205020404" pitchFamily="49" charset="0"/>
                <a:ea typeface="Calibri" panose="020F0502020204030204" pitchFamily="34" charset="0"/>
              </a:rPr>
              <a:t>tenant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</a:rPr>
              <a:t>L-Key:  (Local) a key unique within a local namespace</a:t>
            </a:r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</a:rPr>
              <a:t>. &lt;= Needs work on definition</a:t>
            </a:r>
            <a:endParaRPr lang="en-US" dirty="0">
              <a:latin typeface="Courier New" panose="02070309020205020404" pitchFamily="49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69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1690688"/>
            <a:ext cx="80353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en-US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+-[DPN] &lt;G-Key&gt;, &lt;Name&gt; (O) &lt;Set&gt;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+-[Role] &lt;U-Key&gt;, &lt;Name&gt; (O)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+-[Interface-Group-Key] &lt;Set&gt;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+-[Interface] &lt;L-Key&gt; &lt;Set&gt;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|     +-[Settings] &lt;Set&gt; (O)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+-[DPN-Resource-Mapping-Reference] (O)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+-[Domain] &lt;G-Key&gt;, &lt;Name&gt; (O) &lt;Set&gt;</a:t>
            </a:r>
          </a:p>
          <a:p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+-[Interface-Group] &lt;G-Key&gt;, &lt;Name&gt; (O) &lt;Set&gt; &lt;= </a:t>
            </a:r>
            <a:r>
              <a:rPr lang="en-US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TODO</a:t>
            </a:r>
          </a:p>
          <a:p>
            <a:endParaRPr lang="en-US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57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– Single Role per DPN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56315" y="1694244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Topology Elements: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DPN-1, Role = PGW, Reference Points (protocols) = S5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S5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pmip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GTP-U Sequence Numbers = OFF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DPN-2, Role = PGW, Reference Points = S5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S8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DPN-3, Role = LMA, Reference Points = LMA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pmip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DPNs that can serve as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- PGW can serve an S5 Reference point with Sequence Numbers ON (answer should be DPN-2).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- PGWs can serve an S5 Reference point with Sequence Numbers OFF (answer should be DPN-1 or DPN-2)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– LMA using 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pmip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(answer should be DPN-3)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52315" y="4795093"/>
            <a:ext cx="5228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Missing – </a:t>
            </a:r>
            <a:r>
              <a:rPr lang="en-US" b="1" i="1" dirty="0" smtClean="0"/>
              <a:t>reference point</a:t>
            </a:r>
            <a:r>
              <a:rPr lang="en-US" b="1" dirty="0" smtClean="0"/>
              <a:t>, protocol </a:t>
            </a:r>
            <a:r>
              <a:rPr lang="en-US" b="1" dirty="0" smtClean="0"/>
              <a:t>&amp; settings required for selection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Should Reside in Group?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52315" y="2171297"/>
            <a:ext cx="505471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en-US" sz="1400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+-[DPN] &lt;G-Key&gt;, &lt;Name&gt; (O)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+-[Role] &lt;U-Key&gt;, &lt;Name&gt;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+-[Interface-Group-Key]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+-[Interface] &lt;L-Key&gt;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|     +-[Settings] &lt;Set&gt;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+-[DPN-Resource-Mapping-Reference]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+-[Domain] &lt;G-Key&gt;, &lt;Name&gt; (O) &lt;Set&gt;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+-[Interface-Group] &lt;G-Key&gt;, &lt;Name&gt; (O) &lt;Set&gt;</a:t>
            </a:r>
            <a:endParaRPr lang="en-US" sz="14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5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Model (to meet example)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48048" y="2184176"/>
            <a:ext cx="505471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en-US" sz="1400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+-[DPN] &lt;G-Key&gt;, &lt;Name&gt; (O)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+-[Role] &lt;U-Key&gt;, &lt;Name&gt;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+-[Interface-Group-Key]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+-[Interface] &lt;L-Key&gt;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|     +-[Settings] &lt;Set&gt;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+-[DPN-Resource-Mapping-Reference]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+-[Domain] &lt;G-Key&gt;, &lt;Name&gt; (O) &lt;Set&gt;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+-[Interface-Group] &lt;G-Key&gt;, &lt;Name&gt; (O) &lt;Set&gt;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+-[Protocol] &lt;U-Key&gt;, &lt;Name&gt; (O)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+-[Settings] &lt;Set&gt; (O)</a:t>
            </a:r>
          </a:p>
          <a:p>
            <a:endParaRPr lang="en-US" sz="14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rc 3"/>
          <p:cNvSpPr/>
          <p:nvPr/>
        </p:nvSpPr>
        <p:spPr>
          <a:xfrm>
            <a:off x="3052293" y="3000777"/>
            <a:ext cx="3129565" cy="1532586"/>
          </a:xfrm>
          <a:prstGeom prst="arc">
            <a:avLst>
              <a:gd name="adj1" fmla="val 16200000"/>
              <a:gd name="adj2" fmla="val 198875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30212" y="5349964"/>
            <a:ext cx="83315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How are Interfaces specifically mapped to a Group (DPN with 2 interfaces but only 1 is part of Group)?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What about Interfaces NOT in a group? What do we do with those settings?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Relation be Roles &amp; Interfaces is unclear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76888" y="2966328"/>
            <a:ext cx="2060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reference point?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8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60163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Entity Model </a:t>
            </a:r>
            <a:r>
              <a:rPr lang="en-US" sz="4000" dirty="0" smtClean="0"/>
              <a:t>– 3GPP </a:t>
            </a:r>
            <a:r>
              <a:rPr lang="en-US" sz="4000" dirty="0" smtClean="0"/>
              <a:t>DDDS &amp; Selection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897260" y="1271702"/>
            <a:ext cx="6963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Role restricts protocols.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Role in 3GPP is a functional AND reference point, e.g. pgw-s5, pgw-s8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Interfaces can serve multiple Roles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70865" y="4134164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Reference point**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838200" y="5084323"/>
            <a:ext cx="1538748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Function**</a:t>
            </a:r>
            <a:endParaRPr lang="en-US" b="1" dirty="0"/>
          </a:p>
        </p:txBody>
      </p:sp>
      <p:cxnSp>
        <p:nvCxnSpPr>
          <p:cNvPr id="7" name="Elbow Connector 6"/>
          <p:cNvCxnSpPr>
            <a:stCxn id="5" idx="0"/>
            <a:endCxn id="4" idx="1"/>
          </p:cNvCxnSpPr>
          <p:nvPr/>
        </p:nvCxnSpPr>
        <p:spPr>
          <a:xfrm rot="5400000" flipH="1" flipV="1">
            <a:off x="1863691" y="4077150"/>
            <a:ext cx="751056" cy="1263291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3030" y="3963935"/>
            <a:ext cx="987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33024" y="2726355"/>
            <a:ext cx="2074606" cy="6511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Protocols**</a:t>
            </a:r>
            <a:endParaRPr lang="en-US" b="1" dirty="0"/>
          </a:p>
        </p:txBody>
      </p:sp>
      <p:cxnSp>
        <p:nvCxnSpPr>
          <p:cNvPr id="12" name="Straight Arrow Connector 11"/>
          <p:cNvCxnSpPr>
            <a:stCxn id="4" idx="3"/>
            <a:endCxn id="9" idx="1"/>
          </p:cNvCxnSpPr>
          <p:nvPr/>
        </p:nvCxnSpPr>
        <p:spPr>
          <a:xfrm flipV="1">
            <a:off x="4945471" y="3051932"/>
            <a:ext cx="1287553" cy="1281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252433" y="5198930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305725" y="3381339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supports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6" idx="0"/>
            <a:endCxn id="9" idx="2"/>
          </p:cNvCxnSpPr>
          <p:nvPr/>
        </p:nvCxnSpPr>
        <p:spPr>
          <a:xfrm flipH="1" flipV="1">
            <a:off x="7270327" y="3377508"/>
            <a:ext cx="19409" cy="18214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0567183" y="3656164"/>
            <a:ext cx="1397062" cy="613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Selection Relevant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>
          <a:xfrm>
            <a:off x="10567183" y="4394408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18750" y="4042977"/>
            <a:ext cx="1137237" cy="405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Settings</a:t>
            </a:r>
            <a:endParaRPr lang="en-US" b="1" dirty="0"/>
          </a:p>
        </p:txBody>
      </p:sp>
      <p:cxnSp>
        <p:nvCxnSpPr>
          <p:cNvPr id="51" name="Straight Arrow Connector 50"/>
          <p:cNvCxnSpPr>
            <a:stCxn id="32" idx="3"/>
            <a:endCxn id="28" idx="1"/>
          </p:cNvCxnSpPr>
          <p:nvPr/>
        </p:nvCxnSpPr>
        <p:spPr>
          <a:xfrm flipV="1">
            <a:off x="10255987" y="3962731"/>
            <a:ext cx="311196" cy="283231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1" idx="1"/>
          </p:cNvCxnSpPr>
          <p:nvPr/>
        </p:nvCxnSpPr>
        <p:spPr>
          <a:xfrm>
            <a:off x="10255987" y="4245962"/>
            <a:ext cx="311196" cy="277572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988305" y="36063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0214169" y="3704479"/>
            <a:ext cx="35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 flipH="1" flipV="1">
            <a:off x="10350262" y="4431437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555222" y="433467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6252433" y="6020885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DPN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363492" y="558690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72" name="Straight Arrow Connector 71"/>
          <p:cNvCxnSpPr>
            <a:stCxn id="65" idx="1"/>
            <a:endCxn id="5" idx="2"/>
          </p:cNvCxnSpPr>
          <p:nvPr/>
        </p:nvCxnSpPr>
        <p:spPr>
          <a:xfrm flipH="1" flipV="1">
            <a:off x="1607574" y="5482528"/>
            <a:ext cx="4644859" cy="737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6" idx="1"/>
            <a:endCxn id="4" idx="2"/>
          </p:cNvCxnSpPr>
          <p:nvPr/>
        </p:nvCxnSpPr>
        <p:spPr>
          <a:xfrm flipH="1" flipV="1">
            <a:off x="3908168" y="4532369"/>
            <a:ext cx="2344265" cy="865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500398" y="4425305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1607573" y="563649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4295158" y="44507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554368" y="535569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79" name="Straight Arrow Connector 78"/>
          <p:cNvCxnSpPr>
            <a:stCxn id="65" idx="0"/>
            <a:endCxn id="16" idx="2"/>
          </p:cNvCxnSpPr>
          <p:nvPr/>
        </p:nvCxnSpPr>
        <p:spPr>
          <a:xfrm flipV="1">
            <a:off x="7289736" y="5597135"/>
            <a:ext cx="0" cy="423750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5" idx="1"/>
          </p:cNvCxnSpPr>
          <p:nvPr/>
        </p:nvCxnSpPr>
        <p:spPr>
          <a:xfrm rot="10800000" flipH="1">
            <a:off x="838199" y="2861594"/>
            <a:ext cx="5357051" cy="2421833"/>
          </a:xfrm>
          <a:prstGeom prst="bentConnector3">
            <a:avLst>
              <a:gd name="adj1" fmla="val -42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53096" y="2436725"/>
            <a:ext cx="499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Only when Function has 1 reference point, i.e. IETF 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 flipH="1" flipV="1">
            <a:off x="9864537" y="4334742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 flipH="1" flipV="1">
            <a:off x="9898363" y="3611235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97" name="Straight Arrow Connector 96"/>
          <p:cNvCxnSpPr>
            <a:endCxn id="101" idx="1"/>
          </p:cNvCxnSpPr>
          <p:nvPr/>
        </p:nvCxnSpPr>
        <p:spPr>
          <a:xfrm>
            <a:off x="7416405" y="3409272"/>
            <a:ext cx="322056" cy="848587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738461" y="4058756"/>
            <a:ext cx="107864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 flipH="1">
            <a:off x="8563386" y="4456961"/>
            <a:ext cx="337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06" name="Rectangle 105"/>
          <p:cNvSpPr/>
          <p:nvPr/>
        </p:nvSpPr>
        <p:spPr>
          <a:xfrm>
            <a:off x="7993140" y="4673972"/>
            <a:ext cx="1068023" cy="44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Selection Relevant</a:t>
            </a:r>
            <a:endParaRPr lang="en-US" sz="1400" b="1" dirty="0"/>
          </a:p>
        </p:txBody>
      </p:sp>
      <p:sp>
        <p:nvSpPr>
          <p:cNvPr id="107" name="Rectangle 106"/>
          <p:cNvSpPr/>
          <p:nvPr/>
        </p:nvSpPr>
        <p:spPr>
          <a:xfrm>
            <a:off x="7948050" y="3577808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</a:t>
            </a:r>
            <a:endParaRPr lang="en-US" dirty="0"/>
          </a:p>
        </p:txBody>
      </p:sp>
      <p:cxnSp>
        <p:nvCxnSpPr>
          <p:cNvPr id="108" name="Straight Arrow Connector 107"/>
          <p:cNvCxnSpPr>
            <a:stCxn id="101" idx="0"/>
            <a:endCxn id="107" idx="2"/>
          </p:cNvCxnSpPr>
          <p:nvPr/>
        </p:nvCxnSpPr>
        <p:spPr>
          <a:xfrm flipV="1">
            <a:off x="8277784" y="3836060"/>
            <a:ext cx="240978" cy="222696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1" idx="2"/>
            <a:endCxn id="106" idx="0"/>
          </p:cNvCxnSpPr>
          <p:nvPr/>
        </p:nvCxnSpPr>
        <p:spPr>
          <a:xfrm>
            <a:off x="8277784" y="4456961"/>
            <a:ext cx="249368" cy="217011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8471511" y="3758323"/>
            <a:ext cx="312211" cy="369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1097374" y="468390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1..2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744554" y="6287249"/>
            <a:ext cx="345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** - These values are seen in DDDS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8210489" y="1526861"/>
            <a:ext cx="37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Slices are not shown as they were a late addition to 3GPP (</a:t>
            </a:r>
            <a:r>
              <a:rPr lang="en-US" i="1" dirty="0" err="1" smtClean="0"/>
              <a:t>decore</a:t>
            </a:r>
            <a:r>
              <a:rPr lang="en-US" i="1" dirty="0" smtClean="0"/>
              <a:t>) which had only 1 way of dealing with them in DDDS.</a:t>
            </a:r>
            <a:endParaRPr lang="en-US" i="1" dirty="0"/>
          </a:p>
        </p:txBody>
      </p:sp>
      <p:sp>
        <p:nvSpPr>
          <p:cNvPr id="123" name="Rectangle 122"/>
          <p:cNvSpPr/>
          <p:nvPr/>
        </p:nvSpPr>
        <p:spPr>
          <a:xfrm>
            <a:off x="2920606" y="5019161"/>
            <a:ext cx="1538748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Groups**</a:t>
            </a:r>
            <a:endParaRPr lang="en-US" b="1" dirty="0"/>
          </a:p>
        </p:txBody>
      </p:sp>
      <p:cxnSp>
        <p:nvCxnSpPr>
          <p:cNvPr id="127" name="Straight Arrow Connector 126"/>
          <p:cNvCxnSpPr>
            <a:stCxn id="123" idx="0"/>
            <a:endCxn id="4" idx="2"/>
          </p:cNvCxnSpPr>
          <p:nvPr/>
        </p:nvCxnSpPr>
        <p:spPr>
          <a:xfrm flipV="1">
            <a:off x="3689980" y="4532369"/>
            <a:ext cx="218188" cy="486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2793501" y="4616103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3549449" y="449619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98" name="Straight Arrow Connector 97"/>
          <p:cNvCxnSpPr>
            <a:endCxn id="101" idx="1"/>
          </p:cNvCxnSpPr>
          <p:nvPr/>
        </p:nvCxnSpPr>
        <p:spPr>
          <a:xfrm flipV="1">
            <a:off x="7513533" y="4257859"/>
            <a:ext cx="224928" cy="941071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9" idx="3"/>
            <a:endCxn id="32" idx="0"/>
          </p:cNvCxnSpPr>
          <p:nvPr/>
        </p:nvCxnSpPr>
        <p:spPr>
          <a:xfrm>
            <a:off x="8307630" y="3051932"/>
            <a:ext cx="1379739" cy="991045"/>
          </a:xfrm>
          <a:prstGeom prst="bentConnector2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/>
          <p:cNvCxnSpPr>
            <a:stCxn id="16" idx="3"/>
            <a:endCxn id="32" idx="2"/>
          </p:cNvCxnSpPr>
          <p:nvPr/>
        </p:nvCxnSpPr>
        <p:spPr>
          <a:xfrm flipV="1">
            <a:off x="8327039" y="4448947"/>
            <a:ext cx="1360330" cy="949086"/>
          </a:xfrm>
          <a:prstGeom prst="bentConnector2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5254977" y="242881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supports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5795918" y="289166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872770" y="298056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90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DDDS Application From 3GPP TS 23.003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584700"/>
              </p:ext>
            </p:extLst>
          </p:nvPr>
        </p:nvGraphicFramePr>
        <p:xfrm>
          <a:off x="1251761" y="1690688"/>
          <a:ext cx="8780883" cy="5181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926961"/>
                <a:gridCol w="2926961"/>
                <a:gridCol w="2926961"/>
              </a:tblGrid>
              <a:tr h="405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GB" sz="1600" dirty="0">
                          <a:effectLst/>
                        </a:rPr>
                        <a:t>Description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900"/>
                        </a:spcAft>
                      </a:pPr>
                      <a:r>
                        <a:rPr lang="en-GB" sz="1600">
                          <a:effectLst/>
                        </a:rPr>
                        <a:t>IETF RFC 3958 section 6.5</a:t>
                      </a:r>
                      <a:br>
                        <a:rPr lang="en-GB" sz="1600">
                          <a:effectLst/>
                        </a:rPr>
                      </a:br>
                      <a:r>
                        <a:rPr lang="en-GB" sz="1600">
                          <a:effectLst/>
                        </a:rPr>
                        <a:t> 'app-service' name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IETF RFC 3958 section 6.5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 'app-protocol' name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10822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PGW and interface types supported by the PGW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x-3gpp-pgw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x-s5-gtp, x-s5-pmip,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x-s8-gtp , x-s8-pmip,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x-s2a-pmip, x-s2a-mipv4, x-s2a-gtp, x-s2b-pmip, x-s2b-gtp, x-s2c-dsmip, 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x-gn, x-gp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See NOTE.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9018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SGW and interface types supported by the SGW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x-3gpp-sgw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x-s5-gtp, x-s5-pmip,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x-s8-gtp, x-s8-pmip,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x-s11, x-s12, x-s4,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x-s1-u, x-s2a-pmip, x-s2b-pmip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See NOTE.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3607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GGSN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x-3gpp-ggsn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x-gn, x-gp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See NOTE.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54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SGSN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x-3gpp-sgsn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x-gn, x-gp, x-s4, x-s3, x-s16, x-sv, 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x-nqprime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See NOTE.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54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MME and interface types supported by the MME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x-3gpp-mme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x-s10, x-s11, x-s3, x-s6a, x-s1-mme, x-gn, x-gp, x-sv, x-nq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See NOTE.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1803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MSC Server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x-3gpp-msc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x-sv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  <a:tr h="3607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UP function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x-3gpp-upf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x-</a:t>
                      </a:r>
                      <a:r>
                        <a:rPr lang="en-GB" sz="1400" dirty="0" err="1">
                          <a:effectLst/>
                        </a:rPr>
                        <a:t>sxa</a:t>
                      </a:r>
                      <a:r>
                        <a:rPr lang="en-GB" sz="1400" dirty="0">
                          <a:effectLst/>
                        </a:rPr>
                        <a:t>, x-</a:t>
                      </a:r>
                      <a:r>
                        <a:rPr lang="en-GB" sz="1400" dirty="0" err="1">
                          <a:effectLst/>
                        </a:rPr>
                        <a:t>sxb</a:t>
                      </a:r>
                      <a:r>
                        <a:rPr lang="en-GB" sz="1400" dirty="0">
                          <a:effectLst/>
                        </a:rPr>
                        <a:t>, x-</a:t>
                      </a:r>
                      <a:r>
                        <a:rPr lang="en-GB" sz="1400" dirty="0" err="1">
                          <a:effectLst/>
                        </a:rPr>
                        <a:t>sxc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See NOTE.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451" marR="584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133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563328"/>
              </p:ext>
            </p:extLst>
          </p:nvPr>
        </p:nvGraphicFramePr>
        <p:xfrm>
          <a:off x="928815" y="1463028"/>
          <a:ext cx="10005348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594"/>
                <a:gridCol w="1777284"/>
                <a:gridCol w="2150772"/>
                <a:gridCol w="48166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Entity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Model Element Equivalent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 3958 Location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 Technology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app-service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needed. Assume Function</a:t>
                      </a:r>
                      <a:r>
                        <a:rPr lang="en-US" baseline="0" dirty="0" smtClean="0"/>
                        <a:t> is a global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app-service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Indicates</a:t>
                      </a:r>
                      <a:r>
                        <a:rPr lang="en-US" baseline="0" dirty="0" smtClean="0"/>
                        <a:t> which side of the Reference Point the DPN fulfills.  Also indicates other services provided by the DPN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</a:t>
                      </a:r>
                      <a:r>
                        <a:rPr lang="en-US" baseline="0" dirty="0" smtClean="0"/>
                        <a:t> Point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app-protocol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Indicates</a:t>
                      </a:r>
                      <a:r>
                        <a:rPr lang="en-US" baseline="0" dirty="0" smtClean="0"/>
                        <a:t> the logical protocol (service) between Functions.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app-protocol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Indicates</a:t>
                      </a:r>
                      <a:r>
                        <a:rPr lang="en-US" baseline="0" dirty="0" smtClean="0"/>
                        <a:t> the over the wire protocol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Dedicated</a:t>
                      </a:r>
                      <a:r>
                        <a:rPr lang="en-US" baseline="0" dirty="0" smtClean="0"/>
                        <a:t> 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app-protocol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mapped. </a:t>
                      </a:r>
                      <a:r>
                        <a:rPr lang="en-US" dirty="0" smtClean="0"/>
                        <a:t>Adds</a:t>
                      </a:r>
                      <a:r>
                        <a:rPr lang="en-US" baseline="0" dirty="0" smtClean="0"/>
                        <a:t> ‘+ue-1.3.4.30’ to protocol name to indicate core #s supported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61531" y="5459271"/>
            <a:ext cx="4139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 – x-3gpp-sgw;x-s8-pmip+ue1.3.4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9186" y="5979286"/>
            <a:ext cx="10354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Takeaway – 3GPP DDDS use case is captured in Entity model (minus </a:t>
            </a:r>
            <a:r>
              <a:rPr lang="en-US" dirty="0" err="1" smtClean="0"/>
              <a:t>DeCore</a:t>
            </a:r>
            <a:r>
              <a:rPr lang="en-US" dirty="0" smtClean="0"/>
              <a:t>) but not completely in present in current information model (missing Reference Point).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981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4307493" y="3882361"/>
            <a:ext cx="1068023" cy="44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Selection </a:t>
            </a:r>
            <a:r>
              <a:rPr lang="en-US" sz="1400" b="1" dirty="0" smtClean="0"/>
              <a:t>Properties</a:t>
            </a:r>
            <a:endParaRPr lang="en-US" sz="1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Entity Model </a:t>
            </a:r>
            <a:r>
              <a:rPr lang="en-US" sz="4000" dirty="0" smtClean="0"/>
              <a:t>– Topology – Proposal 1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10310" y="1220468"/>
            <a:ext cx="64393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Properties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Describes Settings or Features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Two types supported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Selection Relevant – called Selection Properties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Basic – Just called Properties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1" name="Rectangle 30"/>
          <p:cNvSpPr/>
          <p:nvPr/>
        </p:nvSpPr>
        <p:spPr>
          <a:xfrm>
            <a:off x="5850105" y="4166940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854292" y="3787488"/>
            <a:ext cx="1137237" cy="22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Settings</a:t>
            </a:r>
            <a:endParaRPr lang="en-US" b="1" dirty="0"/>
          </a:p>
        </p:txBody>
      </p:sp>
      <p:cxnSp>
        <p:nvCxnSpPr>
          <p:cNvPr id="51" name="Straight Arrow Connector 50"/>
          <p:cNvCxnSpPr>
            <a:stCxn id="106" idx="3"/>
            <a:endCxn id="32" idx="1"/>
          </p:cNvCxnSpPr>
          <p:nvPr/>
        </p:nvCxnSpPr>
        <p:spPr>
          <a:xfrm flipV="1">
            <a:off x="5375516" y="3902113"/>
            <a:ext cx="478776" cy="205023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06" idx="3"/>
            <a:endCxn id="31" idx="1"/>
          </p:cNvCxnSpPr>
          <p:nvPr/>
        </p:nvCxnSpPr>
        <p:spPr>
          <a:xfrm>
            <a:off x="5375516" y="4107136"/>
            <a:ext cx="474589" cy="188930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507860" y="3668394"/>
            <a:ext cx="35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 flipH="1" flipV="1">
            <a:off x="5638919" y="4204234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331979" y="4792609"/>
            <a:ext cx="1068023" cy="44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Properties</a:t>
            </a:r>
            <a:endParaRPr lang="en-US" sz="1400" b="1" dirty="0"/>
          </a:p>
        </p:txBody>
      </p:sp>
      <p:sp>
        <p:nvSpPr>
          <p:cNvPr id="66" name="Rectangle 65"/>
          <p:cNvSpPr/>
          <p:nvPr/>
        </p:nvSpPr>
        <p:spPr>
          <a:xfrm>
            <a:off x="5899107" y="5057436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903294" y="4677984"/>
            <a:ext cx="1137237" cy="22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Settings</a:t>
            </a:r>
            <a:endParaRPr lang="en-US" b="1" dirty="0"/>
          </a:p>
        </p:txBody>
      </p:sp>
      <p:cxnSp>
        <p:nvCxnSpPr>
          <p:cNvPr id="68" name="Straight Arrow Connector 67"/>
          <p:cNvCxnSpPr>
            <a:stCxn id="50" idx="3"/>
            <a:endCxn id="67" idx="1"/>
          </p:cNvCxnSpPr>
          <p:nvPr/>
        </p:nvCxnSpPr>
        <p:spPr>
          <a:xfrm flipV="1">
            <a:off x="5400002" y="4792609"/>
            <a:ext cx="503292" cy="224775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0" idx="3"/>
            <a:endCxn id="66" idx="1"/>
          </p:cNvCxnSpPr>
          <p:nvPr/>
        </p:nvCxnSpPr>
        <p:spPr>
          <a:xfrm>
            <a:off x="5400002" y="5017384"/>
            <a:ext cx="499105" cy="169178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69555" y="4544805"/>
            <a:ext cx="35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 flipH="1" flipV="1">
            <a:off x="5700614" y="5080645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305725" y="1632331"/>
            <a:ext cx="3989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Settings describe Configuration.</a:t>
            </a:r>
          </a:p>
          <a:p>
            <a:r>
              <a:rPr lang="en-US" dirty="0" smtClean="0"/>
              <a:t>Features further describe Optional functionality supported by the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8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1282</Words>
  <Application>Microsoft Office PowerPoint</Application>
  <PresentationFormat>Widescreen</PresentationFormat>
  <Paragraphs>272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FPC Topology </vt:lpstr>
      <vt:lpstr>Tenants and Keys</vt:lpstr>
      <vt:lpstr>Draft</vt:lpstr>
      <vt:lpstr>Sample – Single Role per DPN</vt:lpstr>
      <vt:lpstr>Current Model (to meet example)</vt:lpstr>
      <vt:lpstr>Entity Model – 3GPP DDDS &amp; Selection</vt:lpstr>
      <vt:lpstr>DDDS Application From 3GPP TS 23.003</vt:lpstr>
      <vt:lpstr>Mappings</vt:lpstr>
      <vt:lpstr>Entity Model – Topology – Proposal 1</vt:lpstr>
      <vt:lpstr>Entity Model – Topology – Proposal 2 (w/Proposal 1 shown as well)</vt:lpstr>
      <vt:lpstr>Open Questions</vt:lpstr>
      <vt:lpstr>Appendix</vt:lpstr>
      <vt:lpstr>Proposals</vt:lpstr>
      <vt:lpstr>V09 Model</vt:lpstr>
      <vt:lpstr>Proposal Quick Search Option</vt:lpstr>
    </vt:vector>
  </TitlesOfParts>
  <Company>Sprint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FPC Topology</dc:title>
  <dc:creator>Bertz, Lyle T [CTO]</dc:creator>
  <cp:lastModifiedBy>Bertz, Lyle T [CTO]</cp:lastModifiedBy>
  <cp:revision>68</cp:revision>
  <dcterms:created xsi:type="dcterms:W3CDTF">2018-01-30T13:33:12Z</dcterms:created>
  <dcterms:modified xsi:type="dcterms:W3CDTF">2018-01-31T16:44:07Z</dcterms:modified>
</cp:coreProperties>
</file>