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57" r:id="rId4"/>
    <p:sldId id="258" r:id="rId5"/>
    <p:sldId id="260" r:id="rId6"/>
    <p:sldId id="263" r:id="rId7"/>
    <p:sldId id="262" r:id="rId8"/>
    <p:sldId id="265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7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82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2EBEC-67BB-494A-B47F-0D98CD4363AF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3E2C5-A8DB-4A38-BE53-8537D9E3EE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10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Implication is that 1 interface only supports one Role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23E2C5-A8DB-4A38-BE53-8537D9E3EE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184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41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4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66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24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6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5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3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8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3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60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06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72C94-C3FE-4E0A-AC87-2DC26A1447B2}" type="datetimeFigureOut">
              <a:rPr lang="en-US" smtClean="0"/>
              <a:t>01/30/2018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9CC3D-7729-4F70-BD73-60340D4AC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7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FPC Topology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Working 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39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Tenants and Keys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67290" y="1943567"/>
            <a:ext cx="9199954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</a:rPr>
              <a:t>[Tenant] </a:t>
            </a:r>
            <a:r>
              <a:rPr lang="en-US" b="1" dirty="0">
                <a:latin typeface="Courier New" panose="02070309020205020404" pitchFamily="49" charset="0"/>
              </a:rPr>
              <a:t>&lt;= </a:t>
            </a:r>
            <a:r>
              <a:rPr lang="en-US" b="1" dirty="0" smtClean="0">
                <a:latin typeface="Courier New" panose="02070309020205020404" pitchFamily="49" charset="0"/>
              </a:rPr>
              <a:t>Model is from another specification (don’t care)</a:t>
            </a:r>
            <a:endParaRPr lang="en-US" b="1" dirty="0">
              <a:latin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</a:rPr>
              <a:t>	|</a:t>
            </a:r>
          </a:p>
          <a:p>
            <a:r>
              <a:rPr lang="en-US" dirty="0">
                <a:latin typeface="Courier New" panose="02070309020205020404" pitchFamily="49" charset="0"/>
              </a:rPr>
              <a:t>	+-[FPC Mobility Information Model]</a:t>
            </a:r>
          </a:p>
          <a:p>
            <a:r>
              <a:rPr lang="en-US" dirty="0">
                <a:latin typeface="Courier New" panose="02070309020205020404" pitchFamily="49" charset="0"/>
              </a:rPr>
              <a:t>		|</a:t>
            </a:r>
          </a:p>
          <a:p>
            <a:r>
              <a:rPr lang="en-US" dirty="0">
                <a:latin typeface="Courier New" panose="02070309020205020404" pitchFamily="49" charset="0"/>
              </a:rPr>
              <a:t>		+-[Topology Information Model] </a:t>
            </a:r>
            <a:r>
              <a:rPr lang="en-US" b="1" dirty="0">
                <a:latin typeface="Courier New" panose="02070309020205020404" pitchFamily="49" charset="0"/>
              </a:rPr>
              <a:t>&lt;= Today’s Discussion</a:t>
            </a:r>
          </a:p>
          <a:p>
            <a:r>
              <a:rPr lang="en-US" dirty="0">
                <a:latin typeface="Courier New" panose="02070309020205020404" pitchFamily="49" charset="0"/>
              </a:rPr>
              <a:t>		|</a:t>
            </a:r>
          </a:p>
          <a:p>
            <a:r>
              <a:rPr lang="en-US" dirty="0">
                <a:latin typeface="Courier New" panose="02070309020205020404" pitchFamily="49" charset="0"/>
              </a:rPr>
              <a:t>		+-[Policy Information Model]</a:t>
            </a:r>
          </a:p>
        </p:txBody>
      </p:sp>
      <p:sp>
        <p:nvSpPr>
          <p:cNvPr id="4" name="Rectangle 3"/>
          <p:cNvSpPr/>
          <p:nvPr/>
        </p:nvSpPr>
        <p:spPr>
          <a:xfrm>
            <a:off x="767290" y="4765773"/>
            <a:ext cx="106574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</a:rPr>
              <a:t>U-Key:  (Universal) a key unique </a:t>
            </a:r>
            <a:r>
              <a:rPr lang="en-US" b="1" dirty="0">
                <a:latin typeface="Courier New" panose="02070309020205020404" pitchFamily="49" charset="0"/>
                <a:ea typeface="Calibri" panose="020F0502020204030204" pitchFamily="34" charset="0"/>
              </a:rPr>
              <a:t>across all </a:t>
            </a:r>
            <a:r>
              <a:rPr lang="en-US" b="1" dirty="0" smtClean="0">
                <a:latin typeface="Courier New" panose="02070309020205020404" pitchFamily="49" charset="0"/>
                <a:ea typeface="Calibri" panose="020F0502020204030204" pitchFamily="34" charset="0"/>
              </a:rPr>
              <a:t>tenants &lt;= Think ‘registry’ (or identity in YANG)</a:t>
            </a:r>
            <a:endParaRPr lang="en-US" b="1" dirty="0">
              <a:latin typeface="Courier New" panose="02070309020205020404" pitchFamily="49" charset="0"/>
              <a:ea typeface="Calibri" panose="020F0502020204030204" pitchFamily="34" charset="0"/>
            </a:endParaRP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</a:rPr>
              <a:t>G-Key:  (Global) a key unique within a </a:t>
            </a:r>
            <a:r>
              <a:rPr lang="en-US" b="1" dirty="0">
                <a:latin typeface="Courier New" panose="02070309020205020404" pitchFamily="49" charset="0"/>
                <a:ea typeface="Calibri" panose="020F0502020204030204" pitchFamily="34" charset="0"/>
              </a:rPr>
              <a:t>tenant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</a:rPr>
              <a:t>L-Key:  (Local) a key unique within a local namespace</a:t>
            </a:r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</a:rPr>
              <a:t>. &lt;= Needs work on definition</a:t>
            </a:r>
            <a:endParaRPr lang="en-US" dirty="0">
              <a:latin typeface="Courier New" panose="02070309020205020404" pitchFamily="49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069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1690688"/>
            <a:ext cx="80353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  <a:endParaRPr lang="en-US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+-[DPN] &lt;G-Key&gt;, &lt;Name&gt; (O) &lt;Set&gt;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+-[Role] &lt;U-Key&gt;, &lt;Name&gt; (O)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+-[Interface-Group-Key] &lt;Set&gt;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+-[Interface] &lt;L-Key&gt; &lt;Set&gt;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|     +-[Settings] &lt;Set&gt; (O)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+-[DPN-Resource-Mapping-Reference] (O)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+-[Domain] &lt;G-Key&gt;, &lt;Name&gt; (O) &lt;Set&gt;</a:t>
            </a:r>
          </a:p>
          <a:p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+-[Interface-Group]</a:t>
            </a:r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&lt;G-Key&gt;, &lt;Name&gt; (O) &lt;Set&gt; </a:t>
            </a:r>
            <a:r>
              <a:rPr lang="en-US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&lt;= </a:t>
            </a:r>
            <a:r>
              <a:rPr lang="en-US" b="1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TODO</a:t>
            </a:r>
          </a:p>
          <a:p>
            <a:endParaRPr lang="en-US" b="1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579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– Single Role per DPN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56315" y="1694244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Topology Elements: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DPN-1, Role = PGW, Reference Points (protocols) = S5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gtp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S5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pmip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GTP-U Sequence Numbers = OFF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DPN-2, Role = PGW, Reference Points = S5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gtp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S8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gtp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DPN-3, Role = LMA, Reference Points = LMA (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pmip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Select DPNs that can serve as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- PGW can serve an S5 Reference point with Sequence Numbers ON (answer should be DPN-2).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- PGWs can serve an S5 Reference point with Sequence Numbers OFF (answer should be DPN-1 or DPN-2)</a:t>
            </a:r>
          </a:p>
          <a:p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– LMA using </a:t>
            </a:r>
            <a:r>
              <a:rPr lang="en-US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pmip</a:t>
            </a:r>
            <a:r>
              <a:rPr lang="en-US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(answer should be DPN-3)</a:t>
            </a:r>
            <a:endParaRPr lang="en-US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52315" y="4795093"/>
            <a:ext cx="52288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Missing – protocol &amp; settings required for selection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b="1" dirty="0" smtClean="0"/>
              <a:t>Should Reside in Group?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52315" y="2171297"/>
            <a:ext cx="505471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  <a:endParaRPr lang="en-US" sz="1400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+-[DPN] &lt;G-Key&gt;, &lt;Name&gt; (O)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+-[Role] &lt;U-Key&gt;, &lt;Name&gt;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+-[Interface-Group-Key]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+-[Interface] &lt;L-Key&gt;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|     +-[Settings] &lt;Set&gt;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+-[DPN-Resource-Mapping-Reference]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+-[Domain] &lt;G-Key&gt;, &lt;Name&gt; (O) &lt;Set&gt;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+-[Interface-Group]</a:t>
            </a:r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&lt;G-Key&gt;, &lt;Name&gt; (O) &lt;Set&gt;</a:t>
            </a:r>
            <a:endParaRPr lang="en-US" sz="1400" b="1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57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Model (to meet example)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48048" y="2184176"/>
            <a:ext cx="505471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  <a:endParaRPr lang="en-US" sz="1400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+-[DPN] &lt;G-Key&gt;, &lt;Name&gt; (O)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+-[Role] &lt;U-Key&gt;, &lt;Name&gt;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+-[Interface-Group-Key]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+-[Interface] &lt;L-Key&gt; &lt;Set&gt;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|     +-[Settings] &lt;Set&gt;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+-[DPN-Resource-Mapping-Reference] (O)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+-[Domain] &lt;G-Key&gt;, &lt;Name&gt; (O) &lt;Set&gt;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+-[Interface-Group]</a:t>
            </a:r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 &lt;G-Key&gt;, &lt;Name&gt; (O) &lt;Set&gt;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+-[Protocol] &lt;U-Key&gt;, &lt;Name&gt; (O)</a:t>
            </a:r>
          </a:p>
          <a:p>
            <a:r>
              <a:rPr lang="en-US" sz="1400" dirty="0" smtClean="0"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|     +-[Settings] &lt;Set&gt; (O)</a:t>
            </a:r>
          </a:p>
          <a:p>
            <a:endParaRPr lang="en-US" sz="1400" b="1" dirty="0">
              <a:latin typeface="Courier New" panose="020703090202050204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Arc 3"/>
          <p:cNvSpPr/>
          <p:nvPr/>
        </p:nvSpPr>
        <p:spPr>
          <a:xfrm>
            <a:off x="3052293" y="3000777"/>
            <a:ext cx="3129565" cy="1532586"/>
          </a:xfrm>
          <a:prstGeom prst="arc">
            <a:avLst>
              <a:gd name="adj1" fmla="val 16200000"/>
              <a:gd name="adj2" fmla="val 198875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30212" y="5349964"/>
            <a:ext cx="83315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b="1" dirty="0" smtClean="0"/>
              <a:t>How are Interfaces specifically mapped to a Group (DPN with 2 interfaces but only 1 is part of Group)?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b="1" dirty="0" smtClean="0"/>
              <a:t>What about Interfaces NOT in a group? What do we do with those settings?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en-US" b="1" dirty="0" smtClean="0"/>
              <a:t>Relation be Roles &amp; Interfaces is unclear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7798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Entity Model – DDDS &amp; Selection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897260" y="1271702"/>
            <a:ext cx="6963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Role restricts protocols.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Role in 3GPP is a functional AND reference point, e.g. pgw-s5, pgw-s8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Interfaces can serve multiple Roles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70865" y="4134164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Reference point**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838200" y="5024747"/>
            <a:ext cx="1538748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Function**</a:t>
            </a:r>
            <a:endParaRPr lang="en-US" b="1" dirty="0"/>
          </a:p>
        </p:txBody>
      </p:sp>
      <p:cxnSp>
        <p:nvCxnSpPr>
          <p:cNvPr id="7" name="Elbow Connector 6"/>
          <p:cNvCxnSpPr>
            <a:stCxn id="5" idx="0"/>
            <a:endCxn id="4" idx="1"/>
          </p:cNvCxnSpPr>
          <p:nvPr/>
        </p:nvCxnSpPr>
        <p:spPr>
          <a:xfrm rot="5400000" flipH="1" flipV="1">
            <a:off x="1893479" y="4047362"/>
            <a:ext cx="691480" cy="1263291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83030" y="3963935"/>
            <a:ext cx="987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provides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52433" y="3881215"/>
            <a:ext cx="2074606" cy="6511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Protocols**</a:t>
            </a:r>
            <a:endParaRPr lang="en-US" b="1" dirty="0"/>
          </a:p>
        </p:txBody>
      </p:sp>
      <p:cxnSp>
        <p:nvCxnSpPr>
          <p:cNvPr id="12" name="Straight Arrow Connector 11"/>
          <p:cNvCxnSpPr>
            <a:stCxn id="4" idx="3"/>
            <a:endCxn id="9" idx="1"/>
          </p:cNvCxnSpPr>
          <p:nvPr/>
        </p:nvCxnSpPr>
        <p:spPr>
          <a:xfrm flipV="1">
            <a:off x="4945471" y="4206792"/>
            <a:ext cx="1306962" cy="126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289922" y="3963935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support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6252433" y="5021982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370895" y="4532368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support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6" idx="0"/>
            <a:endCxn id="9" idx="2"/>
          </p:cNvCxnSpPr>
          <p:nvPr/>
        </p:nvCxnSpPr>
        <p:spPr>
          <a:xfrm flipV="1">
            <a:off x="7289736" y="4532368"/>
            <a:ext cx="0" cy="489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252433" y="2975885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096000" y="3349115"/>
            <a:ext cx="795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realize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0567183" y="3656164"/>
            <a:ext cx="1397062" cy="6131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Selection Relevant</a:t>
            </a:r>
            <a:endParaRPr lang="en-US" b="1" dirty="0"/>
          </a:p>
        </p:txBody>
      </p:sp>
      <p:cxnSp>
        <p:nvCxnSpPr>
          <p:cNvPr id="30" name="Straight Arrow Connector 29"/>
          <p:cNvCxnSpPr>
            <a:stCxn id="9" idx="3"/>
            <a:endCxn id="32" idx="1"/>
          </p:cNvCxnSpPr>
          <p:nvPr/>
        </p:nvCxnSpPr>
        <p:spPr>
          <a:xfrm>
            <a:off x="8327039" y="4206792"/>
            <a:ext cx="501485" cy="130356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0567183" y="4394408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8828524" y="4134163"/>
            <a:ext cx="1137237" cy="405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Settings</a:t>
            </a:r>
            <a:endParaRPr lang="en-US" b="1" dirty="0"/>
          </a:p>
        </p:txBody>
      </p:sp>
      <p:cxnSp>
        <p:nvCxnSpPr>
          <p:cNvPr id="37" name="Straight Arrow Connector 36"/>
          <p:cNvCxnSpPr>
            <a:stCxn id="9" idx="0"/>
            <a:endCxn id="22" idx="2"/>
          </p:cNvCxnSpPr>
          <p:nvPr/>
        </p:nvCxnSpPr>
        <p:spPr>
          <a:xfrm flipV="1">
            <a:off x="7289736" y="3374090"/>
            <a:ext cx="0" cy="507125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445199" y="2324477"/>
            <a:ext cx="2377946" cy="295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Selection Relevant</a:t>
            </a:r>
            <a:endParaRPr lang="en-US" b="1" dirty="0"/>
          </a:p>
        </p:txBody>
      </p:sp>
      <p:sp>
        <p:nvSpPr>
          <p:cNvPr id="41" name="Rectangle 40"/>
          <p:cNvSpPr/>
          <p:nvPr/>
        </p:nvSpPr>
        <p:spPr>
          <a:xfrm>
            <a:off x="7289736" y="2420665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</a:t>
            </a:r>
            <a:endParaRPr lang="en-US" dirty="0"/>
          </a:p>
        </p:txBody>
      </p:sp>
      <p:cxnSp>
        <p:nvCxnSpPr>
          <p:cNvPr id="42" name="Straight Arrow Connector 41"/>
          <p:cNvCxnSpPr>
            <a:stCxn id="22" idx="0"/>
            <a:endCxn id="41" idx="2"/>
          </p:cNvCxnSpPr>
          <p:nvPr/>
        </p:nvCxnSpPr>
        <p:spPr>
          <a:xfrm flipV="1">
            <a:off x="7289736" y="2678917"/>
            <a:ext cx="570712" cy="296968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2" idx="0"/>
            <a:endCxn id="40" idx="2"/>
          </p:cNvCxnSpPr>
          <p:nvPr/>
        </p:nvCxnSpPr>
        <p:spPr>
          <a:xfrm flipH="1" flipV="1">
            <a:off x="5634172" y="2620177"/>
            <a:ext cx="1655564" cy="355708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2" idx="3"/>
            <a:endCxn id="28" idx="1"/>
          </p:cNvCxnSpPr>
          <p:nvPr/>
        </p:nvCxnSpPr>
        <p:spPr>
          <a:xfrm flipV="1">
            <a:off x="9965761" y="3962731"/>
            <a:ext cx="601422" cy="374417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32" idx="3"/>
            <a:endCxn id="31" idx="1"/>
          </p:cNvCxnSpPr>
          <p:nvPr/>
        </p:nvCxnSpPr>
        <p:spPr>
          <a:xfrm>
            <a:off x="9965761" y="4337148"/>
            <a:ext cx="601422" cy="186386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7289736" y="460997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0214169" y="37752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 flipH="1" flipV="1">
            <a:off x="10308919" y="4430341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7913660" y="2642103"/>
            <a:ext cx="312211" cy="369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307484" y="262017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7309046" y="339160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5893120" y="433467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2555222" y="433467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6252433" y="6020885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DPN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7352664" y="546286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72" name="Straight Arrow Connector 71"/>
          <p:cNvCxnSpPr>
            <a:stCxn id="65" idx="1"/>
            <a:endCxn id="5" idx="2"/>
          </p:cNvCxnSpPr>
          <p:nvPr/>
        </p:nvCxnSpPr>
        <p:spPr>
          <a:xfrm flipH="1" flipV="1">
            <a:off x="1607574" y="5422952"/>
            <a:ext cx="4644859" cy="797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16" idx="1"/>
            <a:endCxn id="4" idx="2"/>
          </p:cNvCxnSpPr>
          <p:nvPr/>
        </p:nvCxnSpPr>
        <p:spPr>
          <a:xfrm flipH="1" flipV="1">
            <a:off x="3908168" y="4532369"/>
            <a:ext cx="2344265" cy="6887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4500398" y="4425305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assigned</a:t>
            </a:r>
            <a:endParaRPr lang="en-US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1607573" y="5636490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assigned</a:t>
            </a:r>
            <a:endParaRPr lang="en-US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4295158" y="445072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2554368" y="535569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79" name="Straight Arrow Connector 78"/>
          <p:cNvCxnSpPr>
            <a:stCxn id="65" idx="0"/>
            <a:endCxn id="16" idx="2"/>
          </p:cNvCxnSpPr>
          <p:nvPr/>
        </p:nvCxnSpPr>
        <p:spPr>
          <a:xfrm flipV="1">
            <a:off x="7289736" y="5420187"/>
            <a:ext cx="0" cy="600698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5" idx="1"/>
          </p:cNvCxnSpPr>
          <p:nvPr/>
        </p:nvCxnSpPr>
        <p:spPr>
          <a:xfrm rot="10800000" flipH="1">
            <a:off x="838199" y="3950312"/>
            <a:ext cx="5370563" cy="1273539"/>
          </a:xfrm>
          <a:prstGeom prst="bentConnector3">
            <a:avLst>
              <a:gd name="adj1" fmla="val -42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191508" y="3601803"/>
            <a:ext cx="499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Only when Function has 1 reference point, i.e. IETF </a:t>
            </a:r>
            <a:endParaRPr lang="en-US" dirty="0"/>
          </a:p>
        </p:txBody>
      </p:sp>
      <p:cxnSp>
        <p:nvCxnSpPr>
          <p:cNvPr id="92" name="Straight Arrow Connector 91"/>
          <p:cNvCxnSpPr>
            <a:stCxn id="16" idx="3"/>
            <a:endCxn id="32" idx="2"/>
          </p:cNvCxnSpPr>
          <p:nvPr/>
        </p:nvCxnSpPr>
        <p:spPr>
          <a:xfrm flipV="1">
            <a:off x="8327039" y="4540133"/>
            <a:ext cx="1070104" cy="680952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 flipH="1" flipV="1">
            <a:off x="9245880" y="4494341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 flipH="1" flipV="1">
            <a:off x="8676124" y="3801146"/>
            <a:ext cx="20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cxnSp>
        <p:nvCxnSpPr>
          <p:cNvPr id="97" name="Straight Arrow Connector 96"/>
          <p:cNvCxnSpPr>
            <a:stCxn id="16" idx="3"/>
            <a:endCxn id="101" idx="1"/>
          </p:cNvCxnSpPr>
          <p:nvPr/>
        </p:nvCxnSpPr>
        <p:spPr>
          <a:xfrm>
            <a:off x="8327039" y="5221085"/>
            <a:ext cx="1149909" cy="293446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9476948" y="5315428"/>
            <a:ext cx="2074606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Features </a:t>
            </a:r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 flipH="1">
            <a:off x="9099868" y="5514530"/>
            <a:ext cx="337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06" name="Rectangle 105"/>
          <p:cNvSpPr/>
          <p:nvPr/>
        </p:nvSpPr>
        <p:spPr>
          <a:xfrm>
            <a:off x="9043514" y="6109514"/>
            <a:ext cx="1273690" cy="5337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Selection Relevant</a:t>
            </a:r>
            <a:endParaRPr lang="en-US" b="1" dirty="0"/>
          </a:p>
        </p:txBody>
      </p:sp>
      <p:sp>
        <p:nvSpPr>
          <p:cNvPr id="107" name="Rectangle 106"/>
          <p:cNvSpPr/>
          <p:nvPr/>
        </p:nvSpPr>
        <p:spPr>
          <a:xfrm>
            <a:off x="10873468" y="6021960"/>
            <a:ext cx="1141424" cy="2582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</a:t>
            </a:r>
            <a:endParaRPr lang="en-US" dirty="0"/>
          </a:p>
        </p:txBody>
      </p:sp>
      <p:cxnSp>
        <p:nvCxnSpPr>
          <p:cNvPr id="108" name="Straight Arrow Connector 107"/>
          <p:cNvCxnSpPr>
            <a:stCxn id="101" idx="2"/>
            <a:endCxn id="107" idx="0"/>
          </p:cNvCxnSpPr>
          <p:nvPr/>
        </p:nvCxnSpPr>
        <p:spPr>
          <a:xfrm>
            <a:off x="10514251" y="5713633"/>
            <a:ext cx="929929" cy="308327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101" idx="2"/>
            <a:endCxn id="106" idx="0"/>
          </p:cNvCxnSpPr>
          <p:nvPr/>
        </p:nvCxnSpPr>
        <p:spPr>
          <a:xfrm flipH="1">
            <a:off x="9680359" y="5713633"/>
            <a:ext cx="833892" cy="395881"/>
          </a:xfrm>
          <a:prstGeom prst="straightConnector1">
            <a:avLst/>
          </a:prstGeom>
          <a:ln w="25400">
            <a:solidFill>
              <a:schemeClr val="tx1"/>
            </a:solidFill>
            <a:headEnd type="diamond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11377674" y="5720620"/>
            <a:ext cx="312211" cy="369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11" name="TextBox 110"/>
          <p:cNvSpPr txBox="1"/>
          <p:nvPr/>
        </p:nvSpPr>
        <p:spPr>
          <a:xfrm>
            <a:off x="9500787" y="58282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118" name="TextBox 117"/>
          <p:cNvSpPr txBox="1"/>
          <p:nvPr/>
        </p:nvSpPr>
        <p:spPr>
          <a:xfrm>
            <a:off x="9418305" y="4919546"/>
            <a:ext cx="2620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Duplicated for readability</a:t>
            </a:r>
            <a:endParaRPr lang="en-US" b="1" i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1097374" y="4683908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1..2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744554" y="6287249"/>
            <a:ext cx="345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** - These values are seen in DDDS</a:t>
            </a:r>
            <a:endParaRPr lang="en-US" dirty="0"/>
          </a:p>
        </p:txBody>
      </p:sp>
      <p:sp>
        <p:nvSpPr>
          <p:cNvPr id="122" name="TextBox 121"/>
          <p:cNvSpPr txBox="1"/>
          <p:nvPr/>
        </p:nvSpPr>
        <p:spPr>
          <a:xfrm>
            <a:off x="8096804" y="795013"/>
            <a:ext cx="378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Slices are not shown as they were a late addition to 3GPP (</a:t>
            </a:r>
            <a:r>
              <a:rPr lang="en-US" i="1" dirty="0" err="1" smtClean="0"/>
              <a:t>decore</a:t>
            </a:r>
            <a:r>
              <a:rPr lang="en-US" i="1" dirty="0" smtClean="0"/>
              <a:t>) which had only 1 way of dealing with them in DDDS.</a:t>
            </a:r>
            <a:endParaRPr lang="en-US" i="1" dirty="0"/>
          </a:p>
        </p:txBody>
      </p:sp>
      <p:sp>
        <p:nvSpPr>
          <p:cNvPr id="123" name="Rectangle 122"/>
          <p:cNvSpPr/>
          <p:nvPr/>
        </p:nvSpPr>
        <p:spPr>
          <a:xfrm>
            <a:off x="2920606" y="5019161"/>
            <a:ext cx="1538748" cy="3982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Groups**</a:t>
            </a:r>
            <a:endParaRPr lang="en-US" b="1" dirty="0"/>
          </a:p>
        </p:txBody>
      </p:sp>
      <p:cxnSp>
        <p:nvCxnSpPr>
          <p:cNvPr id="127" name="Straight Arrow Connector 126"/>
          <p:cNvCxnSpPr>
            <a:stCxn id="123" idx="0"/>
            <a:endCxn id="4" idx="2"/>
          </p:cNvCxnSpPr>
          <p:nvPr/>
        </p:nvCxnSpPr>
        <p:spPr>
          <a:xfrm flipV="1">
            <a:off x="3689980" y="4532369"/>
            <a:ext cx="218188" cy="486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2793501" y="4616103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assigned</a:t>
            </a:r>
            <a:endParaRPr lang="en-US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3549449" y="449619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459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newest model</a:t>
            </a:r>
          </a:p>
          <a:p>
            <a:pPr marL="514350" indent="-514350">
              <a:buAutoNum type="arabicPeriod"/>
            </a:pPr>
            <a:r>
              <a:rPr lang="en-US" dirty="0" smtClean="0"/>
              <a:t>Make Protocol a U-Key.  When coupled with Role (U-Key) should remove Access-Technology. 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Role was U-Key in v09 so this is an optimization.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Access Technology AVP support relegated to a feature (sorry s2 fans).</a:t>
            </a:r>
          </a:p>
          <a:p>
            <a:pPr marL="514350" indent="-514350">
              <a:buAutoNum type="arabicPeriod"/>
            </a:pPr>
            <a:r>
              <a:rPr lang="en-US" dirty="0" smtClean="0"/>
              <a:t>DPN can only fulfill 1 Role? </a:t>
            </a:r>
          </a:p>
          <a:p>
            <a:pPr marL="514350" indent="-514350">
              <a:buAutoNum type="arabicPeriod"/>
            </a:pPr>
            <a:r>
              <a:rPr lang="en-US" dirty="0" smtClean="0"/>
              <a:t>At least 2 more iterations this week to meet entity model.</a:t>
            </a:r>
          </a:p>
          <a:p>
            <a:pPr marL="971550" lvl="1" indent="-514350">
              <a:buAutoNum type="arabicPeriod"/>
            </a:pPr>
            <a:r>
              <a:rPr lang="en-US" dirty="0" smtClean="0"/>
              <a:t>Can Features and Settings eventually be collapsed (via a couple of iterations)?</a:t>
            </a:r>
          </a:p>
          <a:p>
            <a:pPr marL="971550" lvl="1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61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980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V09 Model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3236" y="1173555"/>
            <a:ext cx="1035336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+-[DPN]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+-[DPN-Id] &lt;G-Key&gt;, &lt;Name&gt;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+-[DPN-Resource-Mapping-Reference]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+-[Interface]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+-[Interface-Reference]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|           +-[Access-Technology] &lt;U-Key&gt;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|           +-[Role] &lt;U-Key&gt;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|           +-[Interface-Id] &lt;L-Key&gt;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      +-[Interface-Settings] &lt;Set&gt; (O)</a:t>
            </a:r>
          </a:p>
          <a:p>
            <a:r>
              <a:rPr lang="en-US" sz="1400" dirty="0" smtClean="0"/>
              <a:t>|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+-[DPN-Type] &lt;Set&gt;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+-[Access-Technology] &lt;U-Key&gt;,&lt;Name&gt;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+-[Role] &lt;U-Key&gt;, &lt;Name&gt;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+-[Interface] &lt;Set&gt;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        +-[Interface-Id] &lt;L-Key&gt;, &lt;Name&gt;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        +-[Interface-Protocol] &lt;Set&gt;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        +-[Features] &lt;Set&gt;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  <a:t>|             +-[Interface-Settings] &lt;Set&gt; (O)</a:t>
            </a:r>
            <a:br>
              <a:rPr lang="en-US" sz="1400" dirty="0"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/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5515894" y="3270918"/>
            <a:ext cx="7937091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+-[DPN-Group]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+-[DPN-Group-Id] &lt;G-Key&gt;, &lt;Name&gt;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+-[ </a:t>
            </a: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Referenced-Interface]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+-[Interface-Id] &lt;L-Key&gt;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+-[Role] &lt;U-Key&gt;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+-[Access-Technology] &lt;U-Key&gt;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+-[Supporting-DPN-Id]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+-[DPN-Group-Peer-Reference] &lt;Set&gt;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+-[ </a:t>
            </a: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DPN-Peer-Group] &lt;Set&gt;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+-[Remote-DPN-Group-Id] &lt;L-key&gt;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|           +-[Interface-Settings] &lt;Set&gt; (O)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|           +-[ </a:t>
            </a:r>
            <a: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  <a:t>Domain-Id-Reference]</a:t>
            </a:r>
            <a:br>
              <a:rPr lang="en-US" sz="1400" dirty="0" smtClean="0">
                <a:effectLst/>
                <a:latin typeface="Courier New" panose="02070309020205020404" pitchFamily="49" charset="0"/>
                <a:ea typeface="Calibri" panose="020F0502020204030204" pitchFamily="34" charset="0"/>
              </a:rPr>
            </a:b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860707" y="2496994"/>
            <a:ext cx="3396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 interface supports only 1 Role.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6096000" y="2681660"/>
            <a:ext cx="764707" cy="164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3236" y="5999239"/>
            <a:ext cx="58921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DPN-Type supports a set of the same protocols &amp; Features.</a:t>
            </a:r>
          </a:p>
          <a:p>
            <a:r>
              <a:rPr lang="en-US" dirty="0" smtClean="0"/>
              <a:t>That is okay if they are the same for selection.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501445" y="4601497"/>
            <a:ext cx="1135626" cy="1253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60707" y="6196400"/>
            <a:ext cx="3621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Insufficient to support entity model.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148885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780</Words>
  <Application>Microsoft Office PowerPoint</Application>
  <PresentationFormat>Widescreen</PresentationFormat>
  <Paragraphs>132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Symbol</vt:lpstr>
      <vt:lpstr>Times New Roman</vt:lpstr>
      <vt:lpstr>Office Theme</vt:lpstr>
      <vt:lpstr>FPC Topology </vt:lpstr>
      <vt:lpstr>Tenants and Keys</vt:lpstr>
      <vt:lpstr>Draft</vt:lpstr>
      <vt:lpstr>Sample – Single Role per DPN</vt:lpstr>
      <vt:lpstr>Current Model (to meet example)</vt:lpstr>
      <vt:lpstr>Entity Model – DDDS &amp; Selection</vt:lpstr>
      <vt:lpstr>Proposals</vt:lpstr>
      <vt:lpstr>Appendix</vt:lpstr>
      <vt:lpstr>V09 Model</vt:lpstr>
    </vt:vector>
  </TitlesOfParts>
  <Company>Sprint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FPC Topology </dc:title>
  <dc:creator>Bertz, Lyle T [CTO]</dc:creator>
  <cp:lastModifiedBy>Bertz, Lyle T [CTO]</cp:lastModifiedBy>
  <cp:revision>32</cp:revision>
  <dcterms:created xsi:type="dcterms:W3CDTF">2018-01-30T13:33:12Z</dcterms:created>
  <dcterms:modified xsi:type="dcterms:W3CDTF">2018-01-30T14:50:19Z</dcterms:modified>
</cp:coreProperties>
</file>