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16"/>
  </p:notesMasterIdLst>
  <p:handoutMasterIdLst>
    <p:handoutMasterId r:id="rId17"/>
  </p:handoutMasterIdLst>
  <p:sldIdLst>
    <p:sldId id="1350" r:id="rId2"/>
    <p:sldId id="1362" r:id="rId3"/>
    <p:sldId id="1397" r:id="rId4"/>
    <p:sldId id="1388" r:id="rId5"/>
    <p:sldId id="1370" r:id="rId6"/>
    <p:sldId id="1396" r:id="rId7"/>
    <p:sldId id="1386" r:id="rId8"/>
    <p:sldId id="1395" r:id="rId9"/>
    <p:sldId id="1393" r:id="rId10"/>
    <p:sldId id="1392" r:id="rId11"/>
    <p:sldId id="1394" r:id="rId12"/>
    <p:sldId id="1391" r:id="rId13"/>
    <p:sldId id="1390" r:id="rId14"/>
    <p:sldId id="1389" r:id="rId15"/>
  </p:sldIdLst>
  <p:sldSz cx="9144000" cy="5143500" type="screen16x9"/>
  <p:notesSz cx="7315200" cy="9601200"/>
  <p:defaultTextStyle>
    <a:defPPr>
      <a:defRPr lang="en-US"/>
    </a:defPPr>
    <a:lvl1pPr algn="l" rtl="0" eaLnBrk="0" fontAlgn="base" hangingPunct="0">
      <a:spcBef>
        <a:spcPct val="0"/>
      </a:spcBef>
      <a:spcAft>
        <a:spcPct val="0"/>
      </a:spcAft>
      <a:defRPr sz="1600" b="1"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600" b="1"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600" b="1"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600" b="1"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600" b="1" kern="1200">
        <a:solidFill>
          <a:schemeClr val="tx1"/>
        </a:solidFill>
        <a:latin typeface="Arial" pitchFamily="34" charset="0"/>
        <a:ea typeface="+mn-ea"/>
        <a:cs typeface="+mn-cs"/>
      </a:defRPr>
    </a:lvl5pPr>
    <a:lvl6pPr marL="2286000" algn="l" defTabSz="914400" rtl="0" eaLnBrk="1" latinLnBrk="0" hangingPunct="1">
      <a:defRPr sz="1600" b="1" kern="1200">
        <a:solidFill>
          <a:schemeClr val="tx1"/>
        </a:solidFill>
        <a:latin typeface="Arial" pitchFamily="34" charset="0"/>
        <a:ea typeface="+mn-ea"/>
        <a:cs typeface="+mn-cs"/>
      </a:defRPr>
    </a:lvl6pPr>
    <a:lvl7pPr marL="2743200" algn="l" defTabSz="914400" rtl="0" eaLnBrk="1" latinLnBrk="0" hangingPunct="1">
      <a:defRPr sz="1600" b="1" kern="1200">
        <a:solidFill>
          <a:schemeClr val="tx1"/>
        </a:solidFill>
        <a:latin typeface="Arial" pitchFamily="34" charset="0"/>
        <a:ea typeface="+mn-ea"/>
        <a:cs typeface="+mn-cs"/>
      </a:defRPr>
    </a:lvl7pPr>
    <a:lvl8pPr marL="3200400" algn="l" defTabSz="914400" rtl="0" eaLnBrk="1" latinLnBrk="0" hangingPunct="1">
      <a:defRPr sz="1600" b="1" kern="1200">
        <a:solidFill>
          <a:schemeClr val="tx1"/>
        </a:solidFill>
        <a:latin typeface="Arial" pitchFamily="34" charset="0"/>
        <a:ea typeface="+mn-ea"/>
        <a:cs typeface="+mn-cs"/>
      </a:defRPr>
    </a:lvl8pPr>
    <a:lvl9pPr marL="3657600" algn="l" defTabSz="914400" rtl="0" eaLnBrk="1" latinLnBrk="0" hangingPunct="1">
      <a:defRPr sz="1600"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800080"/>
    <a:srgbClr val="0000FF"/>
    <a:srgbClr val="3333FF"/>
    <a:srgbClr val="000066"/>
    <a:srgbClr val="CC00FF"/>
    <a:srgbClr val="CC99FF"/>
    <a:srgbClr val="FF99FF"/>
    <a:srgbClr val="6600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00" autoAdjust="0"/>
    <p:restoredTop sz="84545" autoAdjust="0"/>
  </p:normalViewPr>
  <p:slideViewPr>
    <p:cSldViewPr snapToGrid="0" snapToObjects="1">
      <p:cViewPr>
        <p:scale>
          <a:sx n="60" d="100"/>
          <a:sy n="60" d="100"/>
        </p:scale>
        <p:origin x="-878" y="-101"/>
      </p:cViewPr>
      <p:guideLst>
        <p:guide orient="horz" pos="365"/>
        <p:guide pos="29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454"/>
    </p:cViewPr>
  </p:sorterViewPr>
  <p:notesViewPr>
    <p:cSldViewPr snapToGrid="0" snapToObjects="1">
      <p:cViewPr>
        <p:scale>
          <a:sx n="100" d="100"/>
          <a:sy n="100" d="100"/>
        </p:scale>
        <p:origin x="-132" y="-60"/>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3170238"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defTabSz="901700">
              <a:defRPr sz="1200" b="0"/>
            </a:lvl1pPr>
          </a:lstStyle>
          <a:p>
            <a:endParaRPr lang="en-US" altLang="zh-TW"/>
          </a:p>
        </p:txBody>
      </p:sp>
      <p:sp>
        <p:nvSpPr>
          <p:cNvPr id="64515" name="Rectangle 3"/>
          <p:cNvSpPr>
            <a:spLocks noGrp="1" noChangeArrowheads="1"/>
          </p:cNvSpPr>
          <p:nvPr>
            <p:ph type="dt" sz="quarter" idx="1"/>
          </p:nvPr>
        </p:nvSpPr>
        <p:spPr bwMode="auto">
          <a:xfrm>
            <a:off x="4144963" y="0"/>
            <a:ext cx="3170237"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algn="r" defTabSz="901700">
              <a:defRPr sz="1200" b="0"/>
            </a:lvl1pPr>
          </a:lstStyle>
          <a:p>
            <a:endParaRPr lang="en-US" altLang="zh-TW"/>
          </a:p>
        </p:txBody>
      </p:sp>
      <p:sp>
        <p:nvSpPr>
          <p:cNvPr id="64516" name="Rectangle 4"/>
          <p:cNvSpPr>
            <a:spLocks noGrp="1" noChangeArrowheads="1"/>
          </p:cNvSpPr>
          <p:nvPr>
            <p:ph type="ftr" sz="quarter" idx="2"/>
          </p:nvPr>
        </p:nvSpPr>
        <p:spPr bwMode="auto">
          <a:xfrm>
            <a:off x="0" y="9121775"/>
            <a:ext cx="3170238"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defTabSz="901700">
              <a:defRPr sz="1200" b="0"/>
            </a:lvl1pPr>
          </a:lstStyle>
          <a:p>
            <a:endParaRPr lang="en-US" altLang="zh-TW"/>
          </a:p>
        </p:txBody>
      </p:sp>
      <p:sp>
        <p:nvSpPr>
          <p:cNvPr id="64517" name="Rectangle 5"/>
          <p:cNvSpPr>
            <a:spLocks noGrp="1" noChangeArrowheads="1"/>
          </p:cNvSpPr>
          <p:nvPr>
            <p:ph type="sldNum" sz="quarter" idx="3"/>
          </p:nvPr>
        </p:nvSpPr>
        <p:spPr bwMode="auto">
          <a:xfrm>
            <a:off x="4144963" y="9121775"/>
            <a:ext cx="3170237"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algn="r" defTabSz="901700">
              <a:defRPr sz="1200" b="0"/>
            </a:lvl1pPr>
          </a:lstStyle>
          <a:p>
            <a:fld id="{4B82FB83-A0CD-4B98-937C-F51814475572}" type="slidenum">
              <a:rPr lang="zh-TW" altLang="en-US"/>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3170238"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defTabSz="901700">
              <a:defRPr sz="1200" b="0"/>
            </a:lvl1pPr>
          </a:lstStyle>
          <a:p>
            <a:endParaRPr lang="en-US" altLang="zh-TW"/>
          </a:p>
        </p:txBody>
      </p:sp>
      <p:sp>
        <p:nvSpPr>
          <p:cNvPr id="224259" name="Rectangle 3"/>
          <p:cNvSpPr>
            <a:spLocks noGrp="1" noChangeArrowheads="1"/>
          </p:cNvSpPr>
          <p:nvPr>
            <p:ph type="dt" idx="1"/>
          </p:nvPr>
        </p:nvSpPr>
        <p:spPr bwMode="auto">
          <a:xfrm>
            <a:off x="4144963" y="0"/>
            <a:ext cx="3170237"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algn="r" defTabSz="901700">
              <a:defRPr sz="1200" b="0"/>
            </a:lvl1pPr>
          </a:lstStyle>
          <a:p>
            <a:endParaRPr lang="en-US" altLang="zh-TW"/>
          </a:p>
        </p:txBody>
      </p:sp>
      <p:sp>
        <p:nvSpPr>
          <p:cNvPr id="224260"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ffectLst/>
        </p:spPr>
      </p:sp>
      <p:sp>
        <p:nvSpPr>
          <p:cNvPr id="224261" name="Rectangle 5"/>
          <p:cNvSpPr>
            <a:spLocks noGrp="1" noChangeArrowheads="1"/>
          </p:cNvSpPr>
          <p:nvPr>
            <p:ph type="body" sz="quarter" idx="3"/>
          </p:nvPr>
        </p:nvSpPr>
        <p:spPr bwMode="auto">
          <a:xfrm>
            <a:off x="974725" y="4560888"/>
            <a:ext cx="5365750" cy="4319587"/>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224262" name="Rectangle 6"/>
          <p:cNvSpPr>
            <a:spLocks noGrp="1" noChangeArrowheads="1"/>
          </p:cNvSpPr>
          <p:nvPr>
            <p:ph type="ftr" sz="quarter" idx="4"/>
          </p:nvPr>
        </p:nvSpPr>
        <p:spPr bwMode="auto">
          <a:xfrm>
            <a:off x="0" y="9121775"/>
            <a:ext cx="3170238"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defTabSz="901700">
              <a:defRPr sz="1200" b="0"/>
            </a:lvl1pPr>
          </a:lstStyle>
          <a:p>
            <a:endParaRPr lang="en-US" altLang="zh-TW"/>
          </a:p>
        </p:txBody>
      </p:sp>
      <p:sp>
        <p:nvSpPr>
          <p:cNvPr id="224263" name="Rectangle 7"/>
          <p:cNvSpPr>
            <a:spLocks noGrp="1" noChangeArrowheads="1"/>
          </p:cNvSpPr>
          <p:nvPr>
            <p:ph type="sldNum" sz="quarter" idx="5"/>
          </p:nvPr>
        </p:nvSpPr>
        <p:spPr bwMode="auto">
          <a:xfrm>
            <a:off x="4144963" y="9121775"/>
            <a:ext cx="3170237"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algn="r" defTabSz="901700">
              <a:defRPr sz="1200" b="0"/>
            </a:lvl1pPr>
          </a:lstStyle>
          <a:p>
            <a:fld id="{F1C11F9D-88A1-4C9B-81A5-32B2CA2380F4}" type="slidenum">
              <a:rPr lang="zh-TW" altLang="en-US"/>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66306" name="Text Box 2"/>
          <p:cNvSpPr txBox="1">
            <a:spLocks noChangeArrowheads="1"/>
          </p:cNvSpPr>
          <p:nvPr/>
        </p:nvSpPr>
        <p:spPr bwMode="auto">
          <a:xfrm>
            <a:off x="1371600" y="1543050"/>
            <a:ext cx="5029200" cy="1200150"/>
          </a:xfrm>
          <a:prstGeom prst="rect">
            <a:avLst/>
          </a:prstGeom>
          <a:noFill/>
          <a:ln w="12700">
            <a:noFill/>
            <a:miter lim="800000"/>
            <a:headEnd type="none" w="sm" len="sm"/>
            <a:tailEnd type="none" w="sm" len="sm"/>
          </a:ln>
          <a:effectLst/>
        </p:spPr>
        <p:txBody>
          <a:bodyPr wrap="none"/>
          <a:lstStyle/>
          <a:p>
            <a:pPr algn="just"/>
            <a:endParaRPr lang="en-GB" sz="2400" b="0"/>
          </a:p>
        </p:txBody>
      </p:sp>
      <p:sp>
        <p:nvSpPr>
          <p:cNvPr id="866307" name="Rectangle 3"/>
          <p:cNvSpPr>
            <a:spLocks noGrp="1" noChangeArrowheads="1"/>
          </p:cNvSpPr>
          <p:nvPr>
            <p:ph type="ctrTitle"/>
          </p:nvPr>
        </p:nvSpPr>
        <p:spPr>
          <a:xfrm>
            <a:off x="320675" y="685802"/>
            <a:ext cx="8502650" cy="1102519"/>
          </a:xfrm>
        </p:spPr>
        <p:txBody>
          <a:bodyPr/>
          <a:lstStyle>
            <a:lvl1pPr>
              <a:defRPr sz="4400"/>
            </a:lvl1pPr>
          </a:lstStyle>
          <a:p>
            <a:r>
              <a:rPr lang="en-US" altLang="zh-TW"/>
              <a:t>Click to edit Master title style</a:t>
            </a:r>
          </a:p>
        </p:txBody>
      </p:sp>
      <p:sp>
        <p:nvSpPr>
          <p:cNvPr id="866308" name="Rectangle 4"/>
          <p:cNvSpPr>
            <a:spLocks noGrp="1" noChangeArrowheads="1"/>
          </p:cNvSpPr>
          <p:nvPr>
            <p:ph type="subTitle" idx="1"/>
          </p:nvPr>
        </p:nvSpPr>
        <p:spPr>
          <a:xfrm>
            <a:off x="320675" y="2121694"/>
            <a:ext cx="8502650" cy="2621756"/>
          </a:xfrm>
        </p:spPr>
        <p:txBody>
          <a:bodyPr/>
          <a:lstStyle>
            <a:lvl1pPr marL="0" indent="0" algn="ctr">
              <a:buFont typeface="Symbol" pitchFamily="18" charset="2"/>
              <a:buNone/>
              <a:defRPr/>
            </a:lvl1pPr>
          </a:lstStyle>
          <a:p>
            <a:r>
              <a:rPr lang="en-US" altLang="zh-TW"/>
              <a:t>Click to edit Master subtitle style</a:t>
            </a:r>
          </a:p>
        </p:txBody>
      </p:sp>
      <p:sp>
        <p:nvSpPr>
          <p:cNvPr id="866310" name="Rectangle 6"/>
          <p:cNvSpPr>
            <a:spLocks noChangeArrowheads="1"/>
          </p:cNvSpPr>
          <p:nvPr userDrawn="1"/>
        </p:nvSpPr>
        <p:spPr bwMode="auto">
          <a:xfrm>
            <a:off x="3498850" y="2276475"/>
            <a:ext cx="9144000" cy="338554"/>
          </a:xfrm>
          <a:prstGeom prst="rect">
            <a:avLst/>
          </a:prstGeom>
          <a:noFill/>
          <a:ln w="12700">
            <a:noFill/>
            <a:miter lim="800000"/>
            <a:headEnd type="none" w="sm" len="sm"/>
            <a:tailEnd type="none" w="sm" len="sm"/>
          </a:ln>
          <a:effectLst/>
        </p:spPr>
        <p:txBody>
          <a:bodyPr>
            <a:spAutoFit/>
          </a:bodyPr>
          <a:lstStyle/>
          <a:p>
            <a:endParaRPr lang="en-US"/>
          </a:p>
        </p:txBody>
      </p:sp>
      <p:sp>
        <p:nvSpPr>
          <p:cNvPr id="9" name="Text Box 13"/>
          <p:cNvSpPr txBox="1">
            <a:spLocks noChangeArrowheads="1"/>
          </p:cNvSpPr>
          <p:nvPr userDrawn="1"/>
        </p:nvSpPr>
        <p:spPr bwMode="auto">
          <a:xfrm>
            <a:off x="1" y="4836319"/>
            <a:ext cx="2563813" cy="400110"/>
          </a:xfrm>
          <a:prstGeom prst="rect">
            <a:avLst/>
          </a:prstGeom>
          <a:noFill/>
          <a:ln w="12700">
            <a:noFill/>
            <a:miter lim="800000"/>
            <a:headEnd type="none" w="sm" len="sm"/>
            <a:tailEnd type="none" w="sm" len="sm"/>
          </a:ln>
          <a:effectLst/>
        </p:spPr>
        <p:txBody>
          <a:bodyPr>
            <a:spAutoFit/>
          </a:bodyPr>
          <a:lstStyle/>
          <a:p>
            <a:r>
              <a:rPr lang="en-US" altLang="zh-TW" sz="1000" b="0">
                <a:solidFill>
                  <a:schemeClr val="accent2"/>
                </a:solidFill>
                <a:ea typeface="PMingLiU" pitchFamily="18" charset="-120"/>
              </a:rPr>
              <a:t>What I have is only borrowed from God so that I may serve others. H Anthony Chan</a:t>
            </a:r>
          </a:p>
        </p:txBody>
      </p:sp>
      <p:sp>
        <p:nvSpPr>
          <p:cNvPr id="10" name="Rectangle 15"/>
          <p:cNvSpPr>
            <a:spLocks noChangeArrowheads="1"/>
          </p:cNvSpPr>
          <p:nvPr userDrawn="1"/>
        </p:nvSpPr>
        <p:spPr bwMode="auto">
          <a:xfrm>
            <a:off x="6654800" y="4836320"/>
            <a:ext cx="2489200" cy="339196"/>
          </a:xfrm>
          <a:prstGeom prst="rect">
            <a:avLst/>
          </a:prstGeom>
          <a:noFill/>
          <a:ln w="9525">
            <a:noFill/>
            <a:miter lim="800000"/>
            <a:headEnd/>
            <a:tailEnd/>
          </a:ln>
          <a:effectLst/>
        </p:spPr>
        <p:txBody>
          <a:bodyPr lIns="92075" tIns="46038" rIns="92075" bIns="46038">
            <a:spAutoFit/>
          </a:bodyPr>
          <a:lstStyle/>
          <a:p>
            <a:pPr algn="r"/>
            <a:r>
              <a:rPr lang="en-US" altLang="zh-TW" sz="1000" b="0" dirty="0" smtClean="0">
                <a:solidFill>
                  <a:schemeClr val="accent2"/>
                </a:solidFill>
                <a:latin typeface="Helvetica" pitchFamily="34" charset="0"/>
                <a:ea typeface="PMingLiU" pitchFamily="18" charset="-120"/>
              </a:rPr>
              <a:t>Page </a:t>
            </a:r>
            <a:fld id="{C921DB0A-5367-4374-BB54-9ACFF2AD6DDA}" type="slidenum">
              <a:rPr lang="en-US" altLang="zh-TW" sz="1600" b="0">
                <a:solidFill>
                  <a:schemeClr val="accent2"/>
                </a:solidFill>
                <a:latin typeface="Helvetica" pitchFamily="34" charset="0"/>
                <a:ea typeface="PMingLiU" pitchFamily="18" charset="-120"/>
              </a:rPr>
              <a:pPr algn="r"/>
              <a:t>‹#›</a:t>
            </a:fld>
            <a:r>
              <a:rPr lang="en-US" altLang="zh-TW" sz="1600" b="0" dirty="0">
                <a:solidFill>
                  <a:schemeClr val="accent2"/>
                </a:solidFill>
                <a:latin typeface="Helvetica" pitchFamily="34" charset="0"/>
                <a:ea typeface="PMingLiU" pitchFamily="18" charset="-120"/>
              </a:rPr>
              <a:t> </a:t>
            </a:r>
            <a:fld id="{70C009F5-06E5-43A0-B93C-C56EB0E212C0}" type="datetime4">
              <a:rPr lang="en-US" altLang="zh-TW" sz="1000" b="0">
                <a:solidFill>
                  <a:schemeClr val="accent2"/>
                </a:solidFill>
                <a:latin typeface="Helvetica" pitchFamily="34" charset="0"/>
                <a:ea typeface="PMingLiU" pitchFamily="18" charset="-120"/>
              </a:rPr>
              <a:pPr algn="r"/>
              <a:t>June 5, 2015</a:t>
            </a:fld>
            <a:endParaRPr lang="en-US" altLang="zh-TW" sz="1000" b="0" dirty="0">
              <a:solidFill>
                <a:schemeClr val="accent2"/>
              </a:solidFill>
              <a:latin typeface="Helvetica" pitchFamily="34" charset="0"/>
              <a:ea typeface="PMingLiU" pitchFamily="18" charset="-12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
            <a:ext cx="2286000" cy="483631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
            <a:ext cx="6705600" cy="483631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1780" y="814390"/>
            <a:ext cx="4264025" cy="40219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5" y="814390"/>
            <a:ext cx="4264025" cy="40219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31780" y="864553"/>
            <a:ext cx="426402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648204" y="864553"/>
            <a:ext cx="426402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7" name="Title 1"/>
          <p:cNvSpPr>
            <a:spLocks noGrp="1"/>
          </p:cNvSpPr>
          <p:nvPr>
            <p:ph type="title"/>
          </p:nvPr>
        </p:nvSpPr>
        <p:spPr>
          <a:xfrm>
            <a:off x="0" y="0"/>
            <a:ext cx="9144000" cy="685800"/>
          </a:xfrm>
        </p:spPr>
        <p:txBody>
          <a:bodyPr/>
          <a:lstStyle/>
          <a:p>
            <a:r>
              <a:rPr lang="en-US" smtClean="0"/>
              <a:t>Click to edit Master title style</a:t>
            </a:r>
            <a:endParaRPr lang="en-US"/>
          </a:p>
        </p:txBody>
      </p:sp>
      <p:sp>
        <p:nvSpPr>
          <p:cNvPr id="8" name="Content Placeholder 2"/>
          <p:cNvSpPr>
            <a:spLocks noGrp="1"/>
          </p:cNvSpPr>
          <p:nvPr>
            <p:ph sz="half" idx="10"/>
          </p:nvPr>
        </p:nvSpPr>
        <p:spPr>
          <a:xfrm>
            <a:off x="231780" y="1346663"/>
            <a:ext cx="4264025" cy="34896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Content Placeholder 3"/>
          <p:cNvSpPr>
            <a:spLocks noGrp="1"/>
          </p:cNvSpPr>
          <p:nvPr>
            <p:ph sz="half" idx="2"/>
          </p:nvPr>
        </p:nvSpPr>
        <p:spPr>
          <a:xfrm>
            <a:off x="4648205" y="1346663"/>
            <a:ext cx="4264025" cy="348965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CCFFCC"/>
            </a:gs>
            <a:gs pos="50000">
              <a:srgbClr val="FFFFCC"/>
            </a:gs>
            <a:gs pos="100000">
              <a:srgbClr val="CCFFCC"/>
            </a:gs>
          </a:gsLst>
          <a:lin ang="2700000" scaled="1"/>
        </a:gradFill>
        <a:effectLst/>
      </p:bgPr>
    </p:bg>
    <p:spTree>
      <p:nvGrpSpPr>
        <p:cNvPr id="1" name=""/>
        <p:cNvGrpSpPr/>
        <p:nvPr/>
      </p:nvGrpSpPr>
      <p:grpSpPr>
        <a:xfrm>
          <a:off x="0" y="0"/>
          <a:ext cx="0" cy="0"/>
          <a:chOff x="0" y="0"/>
          <a:chExt cx="0" cy="0"/>
        </a:xfrm>
      </p:grpSpPr>
      <p:sp>
        <p:nvSpPr>
          <p:cNvPr id="865282" name="Rectangle 2"/>
          <p:cNvSpPr>
            <a:spLocks noChangeArrowheads="1"/>
          </p:cNvSpPr>
          <p:nvPr/>
        </p:nvSpPr>
        <p:spPr bwMode="auto">
          <a:xfrm>
            <a:off x="1588" y="685800"/>
            <a:ext cx="9142412" cy="114300"/>
          </a:xfrm>
          <a:prstGeom prst="rect">
            <a:avLst/>
          </a:prstGeom>
          <a:gradFill rotWithShape="0">
            <a:gsLst>
              <a:gs pos="0">
                <a:srgbClr val="3365FB"/>
              </a:gs>
              <a:gs pos="100000">
                <a:srgbClr val="3365FB">
                  <a:gamma/>
                  <a:tint val="0"/>
                  <a:invGamma/>
                </a:srgbClr>
              </a:gs>
            </a:gsLst>
            <a:lin ang="5400000" scaled="1"/>
          </a:gradFill>
          <a:ln w="9525">
            <a:noFill/>
            <a:miter lim="800000"/>
            <a:headEnd/>
            <a:tailEnd/>
          </a:ln>
          <a:effectLst/>
        </p:spPr>
        <p:txBody>
          <a:bodyPr wrap="none" anchor="ctr"/>
          <a:lstStyle/>
          <a:p>
            <a:endParaRPr lang="en-US"/>
          </a:p>
        </p:txBody>
      </p:sp>
      <p:sp>
        <p:nvSpPr>
          <p:cNvPr id="865283" name="Text Box 3"/>
          <p:cNvSpPr txBox="1">
            <a:spLocks noChangeArrowheads="1"/>
          </p:cNvSpPr>
          <p:nvPr/>
        </p:nvSpPr>
        <p:spPr bwMode="auto">
          <a:xfrm>
            <a:off x="1371600" y="1543050"/>
            <a:ext cx="5029200" cy="1200150"/>
          </a:xfrm>
          <a:prstGeom prst="rect">
            <a:avLst/>
          </a:prstGeom>
          <a:noFill/>
          <a:ln w="12700">
            <a:noFill/>
            <a:miter lim="800000"/>
            <a:headEnd type="none" w="sm" len="sm"/>
            <a:tailEnd type="none" w="sm" len="sm"/>
          </a:ln>
          <a:effectLst/>
        </p:spPr>
        <p:txBody>
          <a:bodyPr wrap="none"/>
          <a:lstStyle/>
          <a:p>
            <a:pPr algn="just"/>
            <a:endParaRPr lang="en-GB" sz="2400" b="0"/>
          </a:p>
        </p:txBody>
      </p:sp>
      <p:sp>
        <p:nvSpPr>
          <p:cNvPr id="865284" name="Rectangle 4"/>
          <p:cNvSpPr>
            <a:spLocks noGrp="1" noChangeArrowheads="1"/>
          </p:cNvSpPr>
          <p:nvPr>
            <p:ph type="title"/>
          </p:nvPr>
        </p:nvSpPr>
        <p:spPr bwMode="auto">
          <a:xfrm>
            <a:off x="0" y="0"/>
            <a:ext cx="91440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zh-TW" dirty="0" smtClean="0"/>
              <a:t>Click to edit Master title style</a:t>
            </a:r>
          </a:p>
        </p:txBody>
      </p:sp>
      <p:sp>
        <p:nvSpPr>
          <p:cNvPr id="865285" name="Rectangle 5"/>
          <p:cNvSpPr>
            <a:spLocks noGrp="1" noChangeArrowheads="1"/>
          </p:cNvSpPr>
          <p:nvPr>
            <p:ph type="body" idx="1"/>
          </p:nvPr>
        </p:nvSpPr>
        <p:spPr bwMode="auto">
          <a:xfrm>
            <a:off x="231775" y="814390"/>
            <a:ext cx="8680450" cy="40219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p>
        </p:txBody>
      </p:sp>
      <p:sp>
        <p:nvSpPr>
          <p:cNvPr id="865287" name="Rectangle 7"/>
          <p:cNvSpPr>
            <a:spLocks noChangeArrowheads="1"/>
          </p:cNvSpPr>
          <p:nvPr userDrawn="1"/>
        </p:nvSpPr>
        <p:spPr bwMode="auto">
          <a:xfrm>
            <a:off x="3498850" y="2276475"/>
            <a:ext cx="9144000" cy="338554"/>
          </a:xfrm>
          <a:prstGeom prst="rect">
            <a:avLst/>
          </a:prstGeom>
          <a:noFill/>
          <a:ln w="12700">
            <a:noFill/>
            <a:miter lim="800000"/>
            <a:headEnd type="none" w="sm" len="sm"/>
            <a:tailEnd type="none" w="sm" len="sm"/>
          </a:ln>
          <a:effectLst/>
        </p:spPr>
        <p:txBody>
          <a:bodyPr>
            <a:spAutoFit/>
          </a:bodyPr>
          <a:lstStyle/>
          <a:p>
            <a:endParaRPr lang="en-US"/>
          </a:p>
        </p:txBody>
      </p:sp>
      <p:sp>
        <p:nvSpPr>
          <p:cNvPr id="865293" name="Text Box 13"/>
          <p:cNvSpPr txBox="1">
            <a:spLocks noChangeArrowheads="1"/>
          </p:cNvSpPr>
          <p:nvPr userDrawn="1"/>
        </p:nvSpPr>
        <p:spPr bwMode="auto">
          <a:xfrm>
            <a:off x="1" y="4836319"/>
            <a:ext cx="2563813" cy="400110"/>
          </a:xfrm>
          <a:prstGeom prst="rect">
            <a:avLst/>
          </a:prstGeom>
          <a:noFill/>
          <a:ln w="12700">
            <a:noFill/>
            <a:miter lim="800000"/>
            <a:headEnd type="none" w="sm" len="sm"/>
            <a:tailEnd type="none" w="sm" len="sm"/>
          </a:ln>
          <a:effectLst/>
        </p:spPr>
        <p:txBody>
          <a:bodyPr>
            <a:spAutoFit/>
          </a:bodyPr>
          <a:lstStyle/>
          <a:p>
            <a:r>
              <a:rPr lang="en-US" altLang="zh-TW" sz="1000" b="0">
                <a:solidFill>
                  <a:schemeClr val="accent2"/>
                </a:solidFill>
                <a:ea typeface="PMingLiU" pitchFamily="18" charset="-120"/>
              </a:rPr>
              <a:t>What I have is only borrowed from God so that I may serve others. H Anthony Chan</a:t>
            </a:r>
          </a:p>
        </p:txBody>
      </p:sp>
      <p:sp>
        <p:nvSpPr>
          <p:cNvPr id="865295" name="Rectangle 15"/>
          <p:cNvSpPr>
            <a:spLocks noChangeArrowheads="1"/>
          </p:cNvSpPr>
          <p:nvPr userDrawn="1"/>
        </p:nvSpPr>
        <p:spPr bwMode="auto">
          <a:xfrm>
            <a:off x="6654800" y="4836320"/>
            <a:ext cx="2489200" cy="339196"/>
          </a:xfrm>
          <a:prstGeom prst="rect">
            <a:avLst/>
          </a:prstGeom>
          <a:noFill/>
          <a:ln w="9525">
            <a:noFill/>
            <a:miter lim="800000"/>
            <a:headEnd/>
            <a:tailEnd/>
          </a:ln>
          <a:effectLst/>
        </p:spPr>
        <p:txBody>
          <a:bodyPr lIns="92075" tIns="46038" rIns="92075" bIns="46038">
            <a:spAutoFit/>
          </a:bodyPr>
          <a:lstStyle/>
          <a:p>
            <a:pPr algn="r"/>
            <a:r>
              <a:rPr lang="en-US" altLang="zh-TW" sz="1000" b="0" dirty="0" smtClean="0">
                <a:solidFill>
                  <a:schemeClr val="accent2"/>
                </a:solidFill>
                <a:latin typeface="Helvetica" pitchFamily="34" charset="0"/>
                <a:ea typeface="PMingLiU" pitchFamily="18" charset="-120"/>
              </a:rPr>
              <a:t>Page </a:t>
            </a:r>
            <a:fld id="{C921DB0A-5367-4374-BB54-9ACFF2AD6DDA}" type="slidenum">
              <a:rPr lang="en-US" altLang="zh-TW" sz="1600" b="0">
                <a:solidFill>
                  <a:schemeClr val="accent2"/>
                </a:solidFill>
                <a:latin typeface="Helvetica" pitchFamily="34" charset="0"/>
                <a:ea typeface="PMingLiU" pitchFamily="18" charset="-120"/>
              </a:rPr>
              <a:pPr algn="r"/>
              <a:t>‹#›</a:t>
            </a:fld>
            <a:r>
              <a:rPr lang="en-US" altLang="zh-TW" sz="1600" b="0" dirty="0">
                <a:solidFill>
                  <a:schemeClr val="accent2"/>
                </a:solidFill>
                <a:latin typeface="Helvetica" pitchFamily="34" charset="0"/>
                <a:ea typeface="PMingLiU" pitchFamily="18" charset="-120"/>
              </a:rPr>
              <a:t> </a:t>
            </a:r>
            <a:fld id="{70C009F5-06E5-43A0-B93C-C56EB0E212C0}" type="datetime4">
              <a:rPr lang="en-US" altLang="zh-TW" sz="1000" b="0">
                <a:solidFill>
                  <a:schemeClr val="accent2"/>
                </a:solidFill>
                <a:latin typeface="Helvetica" pitchFamily="34" charset="0"/>
                <a:ea typeface="PMingLiU" pitchFamily="18" charset="-120"/>
              </a:rPr>
              <a:pPr algn="r"/>
              <a:t>June 5, 2015</a:t>
            </a:fld>
            <a:endParaRPr lang="en-US" altLang="zh-TW" sz="1000" b="0" dirty="0">
              <a:solidFill>
                <a:schemeClr val="accent2"/>
              </a:solidFill>
              <a:latin typeface="Helvetica" pitchFamily="34" charset="0"/>
              <a:ea typeface="PMingLiU" pitchFamily="18" charset="-120"/>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fontAlgn="base">
        <a:spcBef>
          <a:spcPct val="0"/>
        </a:spcBef>
        <a:spcAft>
          <a:spcPct val="0"/>
        </a:spcAft>
        <a:defRPr sz="2800">
          <a:solidFill>
            <a:srgbClr val="660066"/>
          </a:solidFill>
          <a:latin typeface="+mj-lt"/>
          <a:ea typeface="+mj-ea"/>
          <a:cs typeface="+mj-cs"/>
        </a:defRPr>
      </a:lvl1pPr>
      <a:lvl2pPr algn="ctr" rtl="0" fontAlgn="base">
        <a:spcBef>
          <a:spcPct val="0"/>
        </a:spcBef>
        <a:spcAft>
          <a:spcPct val="0"/>
        </a:spcAft>
        <a:defRPr sz="3200">
          <a:solidFill>
            <a:srgbClr val="660066"/>
          </a:solidFill>
          <a:latin typeface="Arial" pitchFamily="34" charset="0"/>
        </a:defRPr>
      </a:lvl2pPr>
      <a:lvl3pPr algn="ctr" rtl="0" fontAlgn="base">
        <a:spcBef>
          <a:spcPct val="0"/>
        </a:spcBef>
        <a:spcAft>
          <a:spcPct val="0"/>
        </a:spcAft>
        <a:defRPr sz="3200">
          <a:solidFill>
            <a:srgbClr val="660066"/>
          </a:solidFill>
          <a:latin typeface="Arial" pitchFamily="34" charset="0"/>
        </a:defRPr>
      </a:lvl3pPr>
      <a:lvl4pPr algn="ctr" rtl="0" fontAlgn="base">
        <a:spcBef>
          <a:spcPct val="0"/>
        </a:spcBef>
        <a:spcAft>
          <a:spcPct val="0"/>
        </a:spcAft>
        <a:defRPr sz="3200">
          <a:solidFill>
            <a:srgbClr val="660066"/>
          </a:solidFill>
          <a:latin typeface="Arial" pitchFamily="34" charset="0"/>
        </a:defRPr>
      </a:lvl4pPr>
      <a:lvl5pPr algn="ctr" rtl="0" fontAlgn="base">
        <a:spcBef>
          <a:spcPct val="0"/>
        </a:spcBef>
        <a:spcAft>
          <a:spcPct val="0"/>
        </a:spcAft>
        <a:defRPr sz="3200">
          <a:solidFill>
            <a:srgbClr val="660066"/>
          </a:solidFill>
          <a:latin typeface="Arial" pitchFamily="34" charset="0"/>
        </a:defRPr>
      </a:lvl5pPr>
      <a:lvl6pPr marL="457200" algn="ctr" rtl="0" fontAlgn="base">
        <a:spcBef>
          <a:spcPct val="0"/>
        </a:spcBef>
        <a:spcAft>
          <a:spcPct val="0"/>
        </a:spcAft>
        <a:defRPr sz="3200">
          <a:solidFill>
            <a:srgbClr val="660066"/>
          </a:solidFill>
          <a:latin typeface="Arial" pitchFamily="34" charset="0"/>
        </a:defRPr>
      </a:lvl6pPr>
      <a:lvl7pPr marL="914400" algn="ctr" rtl="0" fontAlgn="base">
        <a:spcBef>
          <a:spcPct val="0"/>
        </a:spcBef>
        <a:spcAft>
          <a:spcPct val="0"/>
        </a:spcAft>
        <a:defRPr sz="3200">
          <a:solidFill>
            <a:srgbClr val="660066"/>
          </a:solidFill>
          <a:latin typeface="Arial" pitchFamily="34" charset="0"/>
        </a:defRPr>
      </a:lvl7pPr>
      <a:lvl8pPr marL="1371600" algn="ctr" rtl="0" fontAlgn="base">
        <a:spcBef>
          <a:spcPct val="0"/>
        </a:spcBef>
        <a:spcAft>
          <a:spcPct val="0"/>
        </a:spcAft>
        <a:defRPr sz="3200">
          <a:solidFill>
            <a:srgbClr val="660066"/>
          </a:solidFill>
          <a:latin typeface="Arial" pitchFamily="34" charset="0"/>
        </a:defRPr>
      </a:lvl8pPr>
      <a:lvl9pPr marL="1828800" algn="ctr" rtl="0" fontAlgn="base">
        <a:spcBef>
          <a:spcPct val="0"/>
        </a:spcBef>
        <a:spcAft>
          <a:spcPct val="0"/>
        </a:spcAft>
        <a:defRPr sz="3200">
          <a:solidFill>
            <a:srgbClr val="660066"/>
          </a:solidFill>
          <a:latin typeface="Arial" pitchFamily="34" charset="0"/>
        </a:defRPr>
      </a:lvl9pPr>
    </p:titleStyle>
    <p:bodyStyle>
      <a:lvl1pPr marL="342900" indent="-342900" algn="l" rtl="0" fontAlgn="base">
        <a:spcBef>
          <a:spcPct val="20000"/>
        </a:spcBef>
        <a:spcAft>
          <a:spcPct val="0"/>
        </a:spcAft>
        <a:buFont typeface="Symbol" pitchFamily="18" charset="2"/>
        <a:buChar char="¨"/>
        <a:defRPr sz="2800">
          <a:solidFill>
            <a:schemeClr val="accent2"/>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Ø"/>
        <a:defRPr sz="2800">
          <a:solidFill>
            <a:schemeClr val="accent2"/>
          </a:solidFill>
          <a:latin typeface="+mn-lt"/>
        </a:defRPr>
      </a:lvl2pPr>
      <a:lvl3pPr marL="1143000" indent="-228600" algn="l" rtl="0" fontAlgn="base">
        <a:spcBef>
          <a:spcPct val="20000"/>
        </a:spcBef>
        <a:spcAft>
          <a:spcPct val="0"/>
        </a:spcAft>
        <a:buChar char="•"/>
        <a:defRPr sz="2400">
          <a:solidFill>
            <a:schemeClr val="accent2"/>
          </a:solidFill>
          <a:latin typeface="+mn-lt"/>
        </a:defRPr>
      </a:lvl3pPr>
      <a:lvl4pPr marL="1600200" indent="-228600" algn="l" rtl="0" fontAlgn="base">
        <a:spcBef>
          <a:spcPct val="20000"/>
        </a:spcBef>
        <a:spcAft>
          <a:spcPct val="0"/>
        </a:spcAft>
        <a:buChar char="–"/>
        <a:defRPr sz="2000">
          <a:solidFill>
            <a:schemeClr val="accent2"/>
          </a:solidFill>
          <a:latin typeface="+mn-lt"/>
        </a:defRPr>
      </a:lvl4pPr>
      <a:lvl5pPr marL="2057400" indent="-228600" algn="l" rtl="0" fontAlgn="base">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5234" name="Rectangle 2"/>
          <p:cNvSpPr>
            <a:spLocks noGrp="1" noChangeArrowheads="1"/>
          </p:cNvSpPr>
          <p:nvPr>
            <p:ph type="ctrTitle"/>
          </p:nvPr>
        </p:nvSpPr>
        <p:spPr/>
        <p:txBody>
          <a:bodyPr/>
          <a:lstStyle/>
          <a:p>
            <a:r>
              <a:rPr lang="en-US" altLang="zh-CN" sz="4500" dirty="0" smtClean="0">
                <a:ea typeface="SimSun" pitchFamily="2" charset="-122"/>
              </a:rPr>
              <a:t>Enhanced Mobility Anchors</a:t>
            </a:r>
            <a:endParaRPr lang="en-US" sz="4500" dirty="0"/>
          </a:p>
        </p:txBody>
      </p:sp>
      <p:sp>
        <p:nvSpPr>
          <p:cNvPr id="1375235" name="Rectangle 3"/>
          <p:cNvSpPr>
            <a:spLocks noGrp="1" noChangeArrowheads="1"/>
          </p:cNvSpPr>
          <p:nvPr>
            <p:ph type="subTitle" idx="1"/>
          </p:nvPr>
        </p:nvSpPr>
        <p:spPr/>
        <p:txBody>
          <a:bodyPr>
            <a:normAutofit/>
          </a:bodyPr>
          <a:lstStyle/>
          <a:p>
            <a:endParaRPr lang="de-DE" dirty="0" smtClean="0"/>
          </a:p>
        </p:txBody>
      </p:sp>
      <p:sp>
        <p:nvSpPr>
          <p:cNvPr id="1375236" name="DtsShapeName" descr="@5@9@783@3075420834B8463G@2BD30G08=@;U8=@@MB62693!!!!!!BIHO@]B62693!!!11111111110C66@6B0D1VhsdmdrrCsn`ec`oeOduvnsjrUdbionmnfhdr/qqu!!!!!!!!!!!!!!!!!!!!!!!!!!!!!!!!!!!!!!!!!!!!!!!!!!!!!!!!!!!!!!!!!!!!!!!!!!!!!!!!!!!!!!!!!!!!!!!!!!!!!!!!!!!!!!!!!!!!!!!!!!!!!!!!!!!!!!!!!!!!!!!!!!!!!!!!!!!!!!!!!!!!!!!!!!!!!!!!!!!!!!!!!!!!!!!!!!!!!!!!!!!!!!!!!!!!!!!!!!!!!!!!!!!!!!!!!!!!!!!!!!!!!!!!!!!!!!!!!!!!!!!!!!!!!!!!!!!!!!!!!!!!!!!!!!!!!!!!!!!!!!!!!!!!!!!!!!!!!!!!!!!!!!!!!!!!!!!!!!!!!!!!!!!!!!!!!!!!!!!!!!!!!!!!!!!!!!!!!!!!!!!!!!!!!!!!!!!!!!!!!!!!!!!!!!!!!!!!!!!!!!!!!!!!!!!!!!!!!!!!!!!!!!!!!!!!!!!!!!!!!!!!!!!!!!!!!!!!!!!!!!!!!!!!!!!!!!!!!!!!!!!!!!!!!!!!!!!!!!!!!!!!!!!!!!!!!!!!!!!!!!!!!!!!!!!!!!!!!!!!!!!!!!!!!!!!!!!!!!!!!!!!!!!!!!!!!!!!!!!!!!!!!!!!!!!!!!!!!!!!!!!!!!!!!!!!!!!!!!!!!!!!!!!!!!!!!!!!!!!!!!!!!!!!!!!!!!!!!!!!!!!!!!!!!!!!!!!!!!!!!!!!!!!!!!!!!!!!!!!!!!!!!!!!!!!!!!!!!!!!!!!!!!!!!!!!!!!!!!!!!!!!!!!!!!!!!!!!!!!!!!!!!!!!!!!!!!!!!!!!!!!!!!!!!!!!!!!!!!!!!!!!!!!!!!!!!!!!!!!!!!!!!!!!!!!!!!!!!!!!!!!!!!!!!!!!!!!!!!!!!!!!!!!!!!!!!!!!!!!!!!!!!!!!!!!!!!!!!!!!!!!!!!!!!!!!!!!!!!!!!!!!!!!!!!!!!!!!!!!!!!!!!!!!!!!!!!!!!!!!!!!!!!!!!!!!!!!!!!!!!!!!!!!!!!!!!!!!!!!!!!!!!!!!!!!!!!!!!!!!!!!!!!!!!!!!!!!!!!!!!!!!!!!!!!!!!!!!!!!!!!!!!!!!!!!!!!!!!!!!!!!!!!!!!!!!!!!!!!!!!!!!!!!!!!!!!!!!!!!!!!!!!!!!!!!!!!!!!!!!!!!!!!!!!!!!!!!!!!!!!!!!!!!!!!!!!!!!!!!!!!!!!!!!!!!!!!!!!!!!!!!!!!!!!!!!!!!!!!!!!!!!!!!!!!!!!!!!!!!!!!!!!!!!!!!!!!!!!!!!!!!!!!!!!!!!!!!!!!!!!!!!!!!!!!!!!!!!!!!!!!!!!!!!!!!!!!!!!!!!!!!!!!!!!!!!!!!!!!!!!!!!!!!!!!!!!!!!!!!!!!!!!!!!!!!!!!!!!!!!!!!!!!!!!!!!!!!!!!!!!!!!!!!!!!!!!!!!!!!!!!!!!!!!!!!!!!!!!!!!!!!!!!!!!!!!!!!!!!!!!!!!!!!!!!!!!!!!!!!!!!!!!!!!!!!!!!!!!!!!!!!!!!!!!!!!!!!!!!!!!!!!!!!!!!!!!!!!!!!!!!!!!!!!!!!!!!!!!!!!!!!!!!!!!!!!!!!!!!!!!!!!!!!!!!!!!!!!!!!!!!!!!!!!!!!!!!!!!!!!!!!!!!!!!!!!!!!!!!!!!!!!!!!!!!!!!!!!!!!!!!!!!!!!!!!!!!!!!!!!!!!!!!!!!!!!!!!!!!!!!!!!!!!!!!!!!!!!!!!!!!!!!!!!!!!!!!!!!!!!!!!!!!!!!!!!!!!!!!!!!!!!!!!!!!!!!!!!!!!!!!!!!!!!!!!!!!!!!!!!!!!!!!!!!!!!!!!!!!!!!!!!!!!!!!!!!!!!!!!!!!!!!!!!!!!!!!!!!!!!!!!!!!!!!!!!!!!!!!!!!!!!!!!!!!!!!!!!!!!!!!!!!!!!!!!!!!!!!!!!!!!!!!!!!!!!!!!!!!!!!!!!!!!!!!!!!!!!!!!!!!!!!!!!!!!!!!!!!!!!!!!!!!!!!!!!!!!!!!!!!!!!!!!!!!!!!!!!!!!!!!!!!!!!!!!!!!!!!!!!!!!!!!!!!!!!!!!!!!!!!!!!!!!!!!!!!!!!!!!!!!!!!!!!!!!!!!!!!!!!!!!!!!!!!!!!!!!!!!!!!!!!!!!!!!!!!!!!!!!!!!!!!!!!!!!!!!!!!!!!!!!!!!!!!!!!!!!!!!!!!!!!!!!!!!!!!!!!!!!!!!!!!!!!!!!!!!!!!!!!!!!!!!!!!!!!!!!!!!!!!!!!!!!!!!!!!!!!!!!!!!!!!!!!!!!!!!!!!!!!!!!!!!!!!!!!!!!!!!!!!!1!1" hidden="1"/>
          <p:cNvSpPr>
            <a:spLocks noChangeArrowheads="1"/>
          </p:cNvSpPr>
          <p:nvPr/>
        </p:nvSpPr>
        <p:spPr bwMode="auto">
          <a:xfrm>
            <a:off x="0" y="2"/>
            <a:ext cx="1588" cy="1191"/>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chemeClr val="accent1"/>
          </a:solidFill>
          <a:ln w="12700">
            <a:solidFill>
              <a:schemeClr val="tx1"/>
            </a:solidFill>
            <a:miter lim="800000"/>
            <a:headEnd type="none" w="sm" len="sm"/>
            <a:tailEnd type="none" w="sm" len="sm"/>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Moving IP address</a:t>
            </a:r>
            <a:br>
              <a:rPr lang="en-US" altLang="zh-CN" dirty="0" smtClean="0"/>
            </a:br>
            <a:r>
              <a:rPr lang="en-US" altLang="zh-CN" dirty="0" smtClean="0"/>
              <a:t>(address anchored </a:t>
            </a:r>
            <a:r>
              <a:rPr lang="en-US" altLang="zh-CN" dirty="0" smtClean="0"/>
              <a:t>in </a:t>
            </a:r>
            <a:r>
              <a:rPr lang="en-US" altLang="zh-CN" dirty="0" smtClean="0"/>
              <a:t>current network of attachment)</a:t>
            </a:r>
            <a:endParaRPr lang="zh-CN" altLang="en-US" dirty="0"/>
          </a:p>
        </p:txBody>
      </p:sp>
      <p:sp>
        <p:nvSpPr>
          <p:cNvPr id="6" name="右箭头 5"/>
          <p:cNvSpPr/>
          <p:nvPr/>
        </p:nvSpPr>
        <p:spPr bwMode="auto">
          <a:xfrm>
            <a:off x="3926205" y="4210050"/>
            <a:ext cx="1524000" cy="438150"/>
          </a:xfrm>
          <a:prstGeom prst="rightArrow">
            <a:avLst>
              <a:gd name="adj1" fmla="val 50000"/>
              <a:gd name="adj2" fmla="val 75806"/>
            </a:avLst>
          </a:prstGeom>
          <a:noFill/>
          <a:ln w="9525" cap="flat" cmpd="sng" algn="ctr">
            <a:solidFill>
              <a:srgbClr val="0000FF"/>
            </a:solidFill>
            <a:prstDash val="solid"/>
            <a:round/>
            <a:headEnd type="none" w="med" len="med"/>
            <a:tailEnd type="none" w="med" len="med"/>
          </a:ln>
          <a:effectLst/>
        </p:spPr>
        <p:txBody>
          <a:bodyPr vert="horz" wrap="square" lIns="78151" tIns="39081" rIns="78151" bIns="39081"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mj-lt"/>
                <a:ea typeface="方正姚体" pitchFamily="2" charset="-122"/>
                <a:cs typeface="Arial" charset="0"/>
              </a:rPr>
              <a:t>move</a:t>
            </a:r>
            <a:endParaRPr kumimoji="0" lang="zh-CN" altLang="en-US" sz="1600" b="1" i="0" u="none" strike="noStrike" cap="none" normalizeH="0" baseline="0" dirty="0" smtClean="0">
              <a:ln>
                <a:noFill/>
              </a:ln>
              <a:solidFill>
                <a:srgbClr val="0000FF"/>
              </a:solidFill>
              <a:effectLst/>
              <a:latin typeface="+mj-lt"/>
              <a:ea typeface="方正姚体" pitchFamily="2" charset="-122"/>
              <a:cs typeface="Arial" charset="0"/>
            </a:endParaRPr>
          </a:p>
        </p:txBody>
      </p: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8" name="TextBox 17"/>
          <p:cNvSpPr txBox="1"/>
          <p:nvPr/>
        </p:nvSpPr>
        <p:spPr>
          <a:xfrm>
            <a:off x="3408045" y="729615"/>
            <a:ext cx="617477" cy="338554"/>
          </a:xfrm>
          <a:prstGeom prst="rect">
            <a:avLst/>
          </a:prstGeom>
          <a:noFill/>
        </p:spPr>
        <p:txBody>
          <a:bodyPr wrap="none" rtlCol="0">
            <a:spAutoFit/>
          </a:bodyPr>
          <a:lstStyle/>
          <a:p>
            <a:r>
              <a:rPr lang="en-US" altLang="zh-CN" sz="1600" b="0" dirty="0" smtClean="0">
                <a:solidFill>
                  <a:srgbClr val="0000FF"/>
                </a:solidFill>
                <a:latin typeface="+mj-lt"/>
              </a:rPr>
              <a:t>Net3</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rgbClr val="FF0000"/>
                        </a:solidFill>
                        <a:effectLst/>
                        <a:latin typeface="+mj-lt"/>
                      </a:endParaRPr>
                    </a:p>
                    <a:p>
                      <a:pPr algn="r"/>
                      <a:r>
                        <a:rPr lang="en-US" altLang="zh-CN" sz="1600" b="0" cap="none" spc="0" baseline="0" dirty="0" smtClean="0">
                          <a:ln>
                            <a:noFill/>
                          </a:ln>
                          <a:solidFill>
                            <a:srgbClr val="FF0000"/>
                          </a:solidFill>
                          <a:effectLst/>
                          <a:latin typeface="+mj-lt"/>
                        </a:rPr>
                        <a:t>LM</a:t>
                      </a:r>
                      <a:endParaRPr lang="zh-CN" altLang="en-US" sz="1600" b="0" cap="none" spc="0" baseline="-25000" dirty="0">
                        <a:ln>
                          <a:noFill/>
                        </a:ln>
                        <a:solidFill>
                          <a:srgbClr val="FF0000"/>
                        </a:solidFill>
                        <a:effectLst/>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r h="370840">
                <a:tc>
                  <a:txBody>
                    <a:bodyPr/>
                    <a:lstStyle/>
                    <a:p>
                      <a:pPr algn="r"/>
                      <a:r>
                        <a:rPr lang="en-US" altLang="zh-CN" sz="1600" b="0" kern="1200" cap="none" spc="0" dirty="0" smtClean="0">
                          <a:ln>
                            <a:noFill/>
                          </a:ln>
                          <a:solidFill>
                            <a:srgbClr val="0000CC"/>
                          </a:solidFill>
                          <a:effectLst/>
                          <a:latin typeface="+mn-lt"/>
                          <a:ea typeface="+mn-ea"/>
                          <a:cs typeface="+mn-cs"/>
                        </a:rPr>
                        <a:t>AR1:</a:t>
                      </a:r>
                      <a:r>
                        <a:rPr lang="en-US" altLang="zh-CN" sz="1600" b="0" kern="1200" cap="none" spc="0" baseline="0" dirty="0" smtClean="0">
                          <a:ln>
                            <a:noFill/>
                          </a:ln>
                          <a:solidFill>
                            <a:srgbClr val="0000CC"/>
                          </a:solidFill>
                          <a:effectLst/>
                          <a:latin typeface="+mn-lt"/>
                          <a:ea typeface="+mn-ea"/>
                          <a:cs typeface="+mn-cs"/>
                        </a:rPr>
                        <a:t> </a:t>
                      </a:r>
                      <a:r>
                        <a:rPr lang="en-US" altLang="zh-CN" sz="1600" b="0" cap="none" spc="0" dirty="0" smtClean="0">
                          <a:ln>
                            <a:noFill/>
                          </a:ln>
                          <a:solidFill>
                            <a:srgbClr val="FF0000"/>
                          </a:solidFill>
                          <a:effectLst/>
                          <a:latin typeface="+mj-lt"/>
                        </a:rPr>
                        <a:t>RA(IP1)</a:t>
                      </a:r>
                      <a:endParaRPr lang="zh-CN" altLang="en-US" sz="1600" b="0" cap="none" spc="0" dirty="0">
                        <a:ln>
                          <a:noFill/>
                        </a:ln>
                        <a:solidFill>
                          <a:srgbClr val="FF0000"/>
                        </a:solidFill>
                        <a:effectLst/>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rgbClr val="FF0000"/>
                        </a:solidFill>
                        <a:effectLst/>
                        <a:latin typeface="+mj-lt"/>
                      </a:endParaRPr>
                    </a:p>
                    <a:p>
                      <a:pPr algn="r"/>
                      <a:r>
                        <a:rPr lang="en-US" altLang="zh-CN" sz="1600" b="0" cap="none" spc="0" baseline="0" dirty="0" smtClean="0">
                          <a:ln>
                            <a:noFill/>
                          </a:ln>
                          <a:solidFill>
                            <a:srgbClr val="FF0000"/>
                          </a:solidFill>
                          <a:effectLst/>
                          <a:latin typeface="+mj-lt"/>
                        </a:rPr>
                        <a:t>LM</a:t>
                      </a:r>
                      <a:endParaRPr lang="zh-CN" altLang="en-US" sz="1600" b="0" cap="none" spc="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FF0000"/>
                          </a:solidFill>
                          <a:effectLst/>
                          <a:latin typeface="+mj-lt"/>
                        </a:rPr>
                        <a:t>AR2: RA(IP2,IP1)</a:t>
                      </a:r>
                      <a:endParaRPr lang="zh-CN" altLang="en-US" sz="1600" b="0" cap="none" spc="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1" name="表格 40"/>
          <p:cNvGraphicFramePr>
            <a:graphicFrameLocks noGrp="1"/>
          </p:cNvGraphicFramePr>
          <p:nvPr/>
        </p:nvGraphicFramePr>
        <p:xfrm>
          <a:off x="3408045" y="1072286"/>
          <a:ext cx="2341245" cy="1193800"/>
        </p:xfrm>
        <a:graphic>
          <a:graphicData uri="http://schemas.openxmlformats.org/drawingml/2006/table">
            <a:tbl>
              <a:tblPr firstRow="1" bandRow="1">
                <a:tableStyleId>{5C22544A-7EE6-4342-B048-85BDC9FD1C3A}</a:tableStyleId>
              </a:tblPr>
              <a:tblGrid>
                <a:gridCol w="2341245"/>
              </a:tblGrid>
              <a:tr h="804139">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kern="1200" cap="none" spc="0" baseline="0" dirty="0" smtClean="0">
                          <a:ln>
                            <a:noFill/>
                          </a:ln>
                          <a:solidFill>
                            <a:schemeClr val="bg1"/>
                          </a:solidFill>
                          <a:effectLst/>
                          <a:latin typeface="+mn-lt"/>
                          <a:ea typeface="+mn-ea"/>
                          <a:cs typeface="+mn-cs"/>
                        </a:rPr>
                        <a:t>flow(IP1,…)</a:t>
                      </a:r>
                      <a:r>
                        <a:rPr lang="en-US" altLang="zh-CN" sz="1600" b="0" kern="1200" cap="none" spc="0" baseline="0" dirty="0" smtClean="0">
                          <a:ln>
                            <a:noFill/>
                          </a:ln>
                          <a:solidFill>
                            <a:schemeClr val="bg1"/>
                          </a:solidFill>
                          <a:effectLst/>
                          <a:latin typeface="+mn-lt"/>
                          <a:ea typeface="+mn-ea"/>
                          <a:cs typeface="+mn-cs"/>
                          <a:sym typeface="Wingdings" pitchFamily="2" charset="2"/>
                        </a:rPr>
                        <a:t>IP</a:t>
                      </a:r>
                      <a:r>
                        <a:rPr lang="en-US" altLang="zh-CN" sz="1600" b="0" kern="1200" cap="none" spc="0" baseline="-25000" dirty="0" smtClean="0">
                          <a:ln>
                            <a:noFill/>
                          </a:ln>
                          <a:solidFill>
                            <a:schemeClr val="bg1"/>
                          </a:solidFill>
                          <a:effectLst/>
                          <a:latin typeface="+mn-lt"/>
                          <a:ea typeface="+mn-ea"/>
                          <a:cs typeface="+mn-cs"/>
                          <a:sym typeface="Wingdings" pitchFamily="2" charset="2"/>
                        </a:rPr>
                        <a:t>AR2</a:t>
                      </a:r>
                      <a:endParaRPr lang="zh-CN" altLang="en-US" sz="1600" b="0" kern="1200" cap="none" spc="0" baseline="-25000" dirty="0">
                        <a:ln>
                          <a:noFill/>
                        </a:ln>
                        <a:solidFill>
                          <a:schemeClr val="bg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AR3: RA(IP</a:t>
                      </a:r>
                      <a:r>
                        <a:rPr lang="en-US" altLang="zh-CN" sz="1600" b="0" cap="none" spc="0" baseline="-25000" dirty="0" smtClean="0">
                          <a:ln>
                            <a:noFill/>
                          </a:ln>
                          <a:solidFill>
                            <a:srgbClr val="0000FF"/>
                          </a:solidFill>
                          <a:effectLst/>
                          <a:latin typeface="+mj-lt"/>
                        </a:rPr>
                        <a:t>CN</a:t>
                      </a:r>
                      <a:r>
                        <a:rPr lang="en-US" altLang="zh-CN" sz="1600" b="0" cap="none" spc="0" dirty="0" smtClean="0">
                          <a:ln>
                            <a:noFill/>
                          </a:ln>
                          <a:solidFill>
                            <a:srgbClr val="0000FF"/>
                          </a:solidFill>
                          <a:effectLst/>
                          <a:latin typeface="+mj-lt"/>
                        </a:rPr>
                        <a:t>)</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2" name="表格 41"/>
          <p:cNvGraphicFramePr>
            <a:graphicFrameLocks noGrp="1"/>
          </p:cNvGraphicFramePr>
          <p:nvPr/>
        </p:nvGraphicFramePr>
        <p:xfrm>
          <a:off x="3392805" y="2421026"/>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CN: flow(IP</a:t>
                      </a:r>
                      <a:r>
                        <a:rPr lang="en-US" altLang="zh-CN" sz="1600" b="0" baseline="-25000" dirty="0" smtClean="0">
                          <a:ln>
                            <a:noFill/>
                          </a:ln>
                          <a:solidFill>
                            <a:srgbClr val="0000FF"/>
                          </a:solidFill>
                          <a:latin typeface="+mj-lt"/>
                        </a:rPr>
                        <a:t>CN</a:t>
                      </a:r>
                      <a:r>
                        <a:rPr lang="en-US" altLang="zh-CN" sz="1600" b="0" dirty="0" smtClean="0">
                          <a:ln>
                            <a:noFill/>
                          </a:ln>
                          <a:solidFill>
                            <a:srgbClr val="0000FF"/>
                          </a:solidFill>
                          <a:latin typeface="+mj-lt"/>
                        </a:rPr>
                        <a:t>,</a:t>
                      </a:r>
                      <a:r>
                        <a:rPr lang="en-US" altLang="zh-CN" sz="1600" b="0" dirty="0" smtClean="0">
                          <a:ln>
                            <a:noFill/>
                          </a:ln>
                          <a:solidFill>
                            <a:srgbClr val="FF0000"/>
                          </a:solidFill>
                          <a:latin typeface="+mj-lt"/>
                        </a:rPr>
                        <a:t>IP1,</a:t>
                      </a:r>
                      <a:r>
                        <a:rPr lang="en-US" altLang="zh-CN" sz="1600" b="0" dirty="0" smtClean="0">
                          <a:ln>
                            <a:noFill/>
                          </a:ln>
                          <a:solidFill>
                            <a:srgbClr val="0000FF"/>
                          </a:solidFill>
                          <a:latin typeface="+mj-lt"/>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cxnSp>
        <p:nvCxnSpPr>
          <p:cNvPr id="43" name="直接箭头连接符 42"/>
          <p:cNvCxnSpPr/>
          <p:nvPr/>
        </p:nvCxnSpPr>
        <p:spPr bwMode="auto">
          <a:xfrm flipH="1" flipV="1">
            <a:off x="4542397" y="2269554"/>
            <a:ext cx="1" cy="134858"/>
          </a:xfrm>
          <a:prstGeom prst="straightConnector1">
            <a:avLst/>
          </a:prstGeom>
          <a:noFill/>
          <a:ln w="9525" cap="flat" cmpd="sng" algn="ctr">
            <a:solidFill>
              <a:srgbClr val="FF0000"/>
            </a:solidFill>
            <a:prstDash val="solid"/>
            <a:round/>
            <a:headEnd type="none" w="med" len="med"/>
            <a:tailEnd type="arrow"/>
          </a:ln>
          <a:effectLst/>
        </p:spPr>
      </p:cxnSp>
      <p:cxnSp>
        <p:nvCxnSpPr>
          <p:cNvPr id="44" name="直接箭头连接符 43"/>
          <p:cNvCxnSpPr/>
          <p:nvPr/>
        </p:nvCxnSpPr>
        <p:spPr bwMode="auto">
          <a:xfrm>
            <a:off x="7943439" y="4091774"/>
            <a:ext cx="0" cy="154593"/>
          </a:xfrm>
          <a:prstGeom prst="straightConnector1">
            <a:avLst/>
          </a:prstGeom>
          <a:noFill/>
          <a:ln w="9525" cap="flat" cmpd="sng" algn="ctr">
            <a:solidFill>
              <a:srgbClr val="0000FF"/>
            </a:solidFill>
            <a:prstDash val="solid"/>
            <a:round/>
            <a:headEnd type="none" w="med" len="med"/>
            <a:tailEnd type="arrow"/>
          </a:ln>
          <a:effectLst/>
        </p:spPr>
      </p:cxnSp>
      <p:cxnSp>
        <p:nvCxnSpPr>
          <p:cNvPr id="20" name="直接箭头连接符 12"/>
          <p:cNvCxnSpPr/>
          <p:nvPr/>
        </p:nvCxnSpPr>
        <p:spPr bwMode="auto">
          <a:xfrm>
            <a:off x="5791200" y="2038350"/>
            <a:ext cx="933450" cy="1800225"/>
          </a:xfrm>
          <a:prstGeom prst="straightConnector1">
            <a:avLst/>
          </a:prstGeom>
          <a:noFill/>
          <a:ln w="9525" cap="flat" cmpd="sng" algn="ctr">
            <a:solidFill>
              <a:srgbClr val="FF0000"/>
            </a:solidFill>
            <a:prstDash val="solid"/>
            <a:round/>
            <a:headEnd type="none" w="med" len="med"/>
            <a:tailEnd type="arrow"/>
          </a:ln>
          <a:effectLst/>
        </p:spPr>
      </p:cxnSp>
      <p:sp>
        <p:nvSpPr>
          <p:cNvPr id="21" name="右箭头 21"/>
          <p:cNvSpPr/>
          <p:nvPr/>
        </p:nvSpPr>
        <p:spPr bwMode="auto">
          <a:xfrm>
            <a:off x="3928130" y="3656375"/>
            <a:ext cx="1524000" cy="438150"/>
          </a:xfrm>
          <a:prstGeom prst="rightArrow">
            <a:avLst>
              <a:gd name="adj1" fmla="val 50000"/>
              <a:gd name="adj2" fmla="val 75806"/>
            </a:avLst>
          </a:prstGeom>
          <a:noFill/>
          <a:ln w="9525" cap="flat" cmpd="sng" algn="ctr">
            <a:solidFill>
              <a:srgbClr val="0000FF"/>
            </a:solidFill>
            <a:prstDash val="solid"/>
            <a:round/>
            <a:headEnd type="none" w="med" len="med"/>
            <a:tailEnd type="none" w="med" len="med"/>
          </a:ln>
          <a:effectLst/>
        </p:spPr>
        <p:txBody>
          <a:bodyPr vert="horz" wrap="square" lIns="78151" tIns="39081" rIns="78151" bIns="39081"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mj-lt"/>
                <a:ea typeface="方正姚体" pitchFamily="2" charset="-122"/>
                <a:cs typeface="Arial" charset="0"/>
              </a:rPr>
              <a:t>move</a:t>
            </a:r>
            <a:endParaRPr kumimoji="0" lang="zh-CN" altLang="en-US" sz="1600" b="1" i="0" u="none" strike="noStrike" cap="none" normalizeH="0" baseline="0" dirty="0" smtClean="0">
              <a:ln>
                <a:noFill/>
              </a:ln>
              <a:solidFill>
                <a:srgbClr val="0000FF"/>
              </a:solidFill>
              <a:effectLst/>
              <a:latin typeface="+mj-lt"/>
              <a:ea typeface="方正姚体" pitchFamily="2" charset="-122"/>
              <a:cs typeface="Arial" charset="0"/>
            </a:endParaRPr>
          </a:p>
        </p:txBody>
      </p:sp>
      <p:graphicFrame>
        <p:nvGraphicFramePr>
          <p:cNvPr id="22" name="表格 38"/>
          <p:cNvGraphicFramePr>
            <a:graphicFrameLocks noGrp="1"/>
          </p:cNvGraphicFramePr>
          <p:nvPr/>
        </p:nvGraphicFramePr>
        <p:xfrm>
          <a:off x="30480" y="426316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IP1, flow(IP1,…)</a:t>
                      </a:r>
                      <a:endParaRPr lang="zh-CN" altLang="en-US" sz="1600" b="0" dirty="0">
                        <a:ln>
                          <a:noFill/>
                        </a:ln>
                        <a:solidFill>
                          <a:srgbClr val="0000FF"/>
                        </a:solidFill>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bl>
          </a:graphicData>
        </a:graphic>
      </p:graphicFrame>
      <p:sp>
        <p:nvSpPr>
          <p:cNvPr id="23" name="TextBox 22"/>
          <p:cNvSpPr txBox="1"/>
          <p:nvPr/>
        </p:nvSpPr>
        <p:spPr>
          <a:xfrm>
            <a:off x="2432428" y="3739187"/>
            <a:ext cx="1421351" cy="338554"/>
          </a:xfrm>
          <a:prstGeom prst="rect">
            <a:avLst/>
          </a:prstGeom>
          <a:noFill/>
        </p:spPr>
        <p:txBody>
          <a:bodyPr wrap="none" rtlCol="0">
            <a:spAutoFit/>
          </a:bodyPr>
          <a:lstStyle/>
          <a:p>
            <a:r>
              <a:rPr lang="en-US" altLang="zh-CN" sz="1600" b="0" dirty="0" smtClean="0">
                <a:solidFill>
                  <a:srgbClr val="0000FF"/>
                </a:solidFill>
                <a:latin typeface="+mj-lt"/>
              </a:rPr>
              <a:t>BGP,PD/SDN</a:t>
            </a:r>
            <a:endParaRPr lang="zh-CN" altLang="en-US" sz="1600" b="0" dirty="0">
              <a:solidFill>
                <a:srgbClr val="0000FF"/>
              </a:solidFill>
              <a:latin typeface="+mj-lt"/>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Keeping IP address</a:t>
            </a:r>
            <a:br>
              <a:rPr lang="en-US" altLang="zh-CN" dirty="0" smtClean="0"/>
            </a:br>
            <a:r>
              <a:rPr lang="en-US" altLang="zh-CN" dirty="0" smtClean="0"/>
              <a:t>(address anchored </a:t>
            </a:r>
            <a:r>
              <a:rPr lang="en-US" altLang="zh-CN" dirty="0" smtClean="0">
                <a:solidFill>
                  <a:srgbClr val="FF0000"/>
                </a:solidFill>
              </a:rPr>
              <a:t>not</a:t>
            </a:r>
            <a:r>
              <a:rPr lang="en-US" altLang="zh-CN" dirty="0" smtClean="0"/>
              <a:t> in current network of attachment)</a:t>
            </a:r>
            <a:endParaRPr lang="zh-CN" altLang="en-US" dirty="0"/>
          </a:p>
        </p:txBody>
      </p:sp>
      <p:sp>
        <p:nvSpPr>
          <p:cNvPr id="6" name="右箭头 5"/>
          <p:cNvSpPr/>
          <p:nvPr/>
        </p:nvSpPr>
        <p:spPr bwMode="auto">
          <a:xfrm>
            <a:off x="3926205" y="4210050"/>
            <a:ext cx="1524000" cy="438150"/>
          </a:xfrm>
          <a:prstGeom prst="rightArrow">
            <a:avLst>
              <a:gd name="adj1" fmla="val 50000"/>
              <a:gd name="adj2" fmla="val 75806"/>
            </a:avLst>
          </a:prstGeom>
          <a:noFill/>
          <a:ln w="9525" cap="flat" cmpd="sng" algn="ctr">
            <a:solidFill>
              <a:srgbClr val="0000FF"/>
            </a:solidFill>
            <a:prstDash val="solid"/>
            <a:round/>
            <a:headEnd type="none" w="med" len="med"/>
            <a:tailEnd type="none" w="med" len="med"/>
          </a:ln>
          <a:effectLst/>
        </p:spPr>
        <p:txBody>
          <a:bodyPr vert="horz" wrap="square" lIns="78151" tIns="39081" rIns="78151" bIns="39081"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mj-lt"/>
                <a:ea typeface="方正姚体" pitchFamily="2" charset="-122"/>
                <a:cs typeface="Arial" charset="0"/>
              </a:rPr>
              <a:t>move</a:t>
            </a:r>
            <a:endParaRPr kumimoji="0" lang="zh-CN" altLang="en-US" sz="1600" b="1" i="0" u="none" strike="noStrike" cap="none" normalizeH="0" baseline="0" dirty="0" smtClean="0">
              <a:ln>
                <a:noFill/>
              </a:ln>
              <a:solidFill>
                <a:srgbClr val="0000FF"/>
              </a:solidFill>
              <a:effectLst/>
              <a:latin typeface="+mj-lt"/>
              <a:ea typeface="方正姚体" pitchFamily="2" charset="-122"/>
              <a:cs typeface="Arial" charset="0"/>
            </a:endParaRPr>
          </a:p>
        </p:txBody>
      </p: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8" name="TextBox 17"/>
          <p:cNvSpPr txBox="1"/>
          <p:nvPr/>
        </p:nvSpPr>
        <p:spPr>
          <a:xfrm>
            <a:off x="3408045" y="729615"/>
            <a:ext cx="617477" cy="338554"/>
          </a:xfrm>
          <a:prstGeom prst="rect">
            <a:avLst/>
          </a:prstGeom>
          <a:noFill/>
        </p:spPr>
        <p:txBody>
          <a:bodyPr wrap="none" rtlCol="0">
            <a:spAutoFit/>
          </a:bodyPr>
          <a:lstStyle/>
          <a:p>
            <a:r>
              <a:rPr lang="en-US" altLang="zh-CN" sz="1600" b="0" dirty="0" smtClean="0">
                <a:solidFill>
                  <a:srgbClr val="0000FF"/>
                </a:solidFill>
                <a:latin typeface="+mj-lt"/>
              </a:rPr>
              <a:t>Net3</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IP</a:t>
                      </a:r>
                      <a:r>
                        <a:rPr lang="en-US" altLang="zh-CN" sz="1600" b="0" cap="none" spc="0" baseline="-25000" dirty="0" smtClean="0">
                          <a:ln>
                            <a:noFill/>
                          </a:ln>
                          <a:solidFill>
                            <a:schemeClr val="bg1"/>
                          </a:solidFill>
                          <a:effectLst/>
                          <a:latin typeface="+mj-lt"/>
                          <a:sym typeface="Wingdings" pitchFamily="2" charset="2"/>
                        </a:rPr>
                        <a:t>AR2</a:t>
                      </a:r>
                      <a:endParaRPr lang="zh-CN" altLang="en-US" sz="1600" b="0" cap="none" spc="0" baseline="-2500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AR1:</a:t>
                      </a:r>
                      <a:r>
                        <a:rPr lang="en-US" altLang="zh-CN" sz="1600" b="0" cap="none" spc="0" baseline="0" dirty="0" smtClean="0">
                          <a:ln>
                            <a:noFill/>
                          </a:ln>
                          <a:solidFill>
                            <a:srgbClr val="0000FF"/>
                          </a:solidFill>
                          <a:effectLst/>
                          <a:latin typeface="+mj-lt"/>
                        </a:rPr>
                        <a:t> </a:t>
                      </a:r>
                      <a:r>
                        <a:rPr lang="en-US" altLang="zh-CN" sz="1600" b="0" cap="none" spc="0" dirty="0" smtClean="0">
                          <a:ln>
                            <a:noFill/>
                          </a:ln>
                          <a:solidFill>
                            <a:srgbClr val="0000FF"/>
                          </a:solidFill>
                          <a:effectLst/>
                          <a:latin typeface="+mj-lt"/>
                        </a:rPr>
                        <a:t>RA(</a:t>
                      </a:r>
                      <a:r>
                        <a:rPr lang="en-US" altLang="zh-CN" sz="1600" b="0" cap="none" spc="0" dirty="0" smtClean="0">
                          <a:ln>
                            <a:noFill/>
                          </a:ln>
                          <a:solidFill>
                            <a:srgbClr val="FF0000"/>
                          </a:solidFill>
                          <a:effectLst/>
                          <a:latin typeface="+mj-lt"/>
                        </a:rPr>
                        <a:t>IP1</a:t>
                      </a:r>
                      <a:r>
                        <a:rPr lang="en-US" altLang="zh-CN" sz="1600" b="0" cap="none" spc="0" dirty="0" smtClean="0">
                          <a:ln>
                            <a:noFill/>
                          </a:ln>
                          <a:solidFill>
                            <a:srgbClr val="0000FF"/>
                          </a:solidFill>
                          <a:effectLst/>
                          <a:latin typeface="+mj-lt"/>
                        </a:rPr>
                        <a:t>)</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MN</a:t>
                      </a:r>
                      <a:endParaRPr lang="zh-CN" altLang="en-US" sz="1600" b="0" cap="none" spc="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AR2: RA(IP2)</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9" name="表格 38"/>
          <p:cNvGraphicFramePr>
            <a:graphicFrameLocks noGrp="1"/>
          </p:cNvGraphicFramePr>
          <p:nvPr/>
        </p:nvGraphicFramePr>
        <p:xfrm>
          <a:off x="30480" y="426316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IP1, flow(</a:t>
                      </a:r>
                      <a:r>
                        <a:rPr lang="en-US" altLang="zh-CN" sz="1600" b="0" dirty="0" smtClean="0">
                          <a:ln>
                            <a:noFill/>
                          </a:ln>
                          <a:solidFill>
                            <a:srgbClr val="FF0000"/>
                          </a:solidFill>
                          <a:latin typeface="+mj-lt"/>
                        </a:rPr>
                        <a:t>IP1</a:t>
                      </a:r>
                      <a:r>
                        <a:rPr lang="en-US" altLang="zh-CN" sz="1600" b="0" dirty="0" smtClean="0">
                          <a:ln>
                            <a:noFill/>
                          </a:ln>
                          <a:solidFill>
                            <a:srgbClr val="0000FF"/>
                          </a:solidFill>
                          <a:latin typeface="+mj-lt"/>
                        </a:rPr>
                        <a:t>,…)</a:t>
                      </a:r>
                      <a:endParaRPr lang="zh-CN" altLang="en-US" sz="1600" b="0" dirty="0">
                        <a:ln>
                          <a:noFill/>
                        </a:ln>
                        <a:solidFill>
                          <a:srgbClr val="0000FF"/>
                        </a:solidFill>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1" name="表格 40"/>
          <p:cNvGraphicFramePr>
            <a:graphicFrameLocks noGrp="1"/>
          </p:cNvGraphicFramePr>
          <p:nvPr/>
        </p:nvGraphicFramePr>
        <p:xfrm>
          <a:off x="3408045" y="1072286"/>
          <a:ext cx="2341245" cy="1193800"/>
        </p:xfrm>
        <a:graphic>
          <a:graphicData uri="http://schemas.openxmlformats.org/drawingml/2006/table">
            <a:tbl>
              <a:tblPr firstRow="1" bandRow="1">
                <a:tableStyleId>{5C22544A-7EE6-4342-B048-85BDC9FD1C3A}</a:tableStyleId>
              </a:tblPr>
              <a:tblGrid>
                <a:gridCol w="2341245"/>
              </a:tblGrid>
              <a:tr h="804139">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kern="1200" cap="none" spc="0" baseline="0" dirty="0" smtClean="0">
                          <a:ln>
                            <a:noFill/>
                          </a:ln>
                          <a:solidFill>
                            <a:schemeClr val="bg1"/>
                          </a:solidFill>
                          <a:effectLst/>
                          <a:latin typeface="+mn-lt"/>
                          <a:ea typeface="+mn-ea"/>
                          <a:cs typeface="+mn-cs"/>
                        </a:rPr>
                        <a:t>flow(IP1,…)</a:t>
                      </a:r>
                      <a:r>
                        <a:rPr lang="en-US" altLang="zh-CN" sz="1600" b="0" kern="1200" cap="none" spc="0" baseline="0" dirty="0" smtClean="0">
                          <a:ln>
                            <a:noFill/>
                          </a:ln>
                          <a:solidFill>
                            <a:schemeClr val="bg1"/>
                          </a:solidFill>
                          <a:effectLst/>
                          <a:latin typeface="+mn-lt"/>
                          <a:ea typeface="+mn-ea"/>
                          <a:cs typeface="+mn-cs"/>
                          <a:sym typeface="Wingdings" pitchFamily="2" charset="2"/>
                        </a:rPr>
                        <a:t>IP</a:t>
                      </a:r>
                      <a:r>
                        <a:rPr lang="en-US" altLang="zh-CN" sz="1600" b="0" kern="1200" cap="none" spc="0" baseline="-25000" dirty="0" smtClean="0">
                          <a:ln>
                            <a:noFill/>
                          </a:ln>
                          <a:solidFill>
                            <a:schemeClr val="bg1"/>
                          </a:solidFill>
                          <a:effectLst/>
                          <a:latin typeface="+mn-lt"/>
                          <a:ea typeface="+mn-ea"/>
                          <a:cs typeface="+mn-cs"/>
                          <a:sym typeface="Wingdings" pitchFamily="2" charset="2"/>
                        </a:rPr>
                        <a:t>AR2</a:t>
                      </a:r>
                      <a:endParaRPr lang="zh-CN" altLang="en-US" sz="1600" b="0" kern="1200" cap="none" spc="0" baseline="-25000" dirty="0">
                        <a:ln>
                          <a:noFill/>
                        </a:ln>
                        <a:solidFill>
                          <a:schemeClr val="bg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AR3: RA(IP</a:t>
                      </a:r>
                      <a:r>
                        <a:rPr lang="en-US" altLang="zh-CN" sz="1600" b="0" cap="none" spc="0" baseline="-25000" dirty="0" smtClean="0">
                          <a:ln>
                            <a:noFill/>
                          </a:ln>
                          <a:solidFill>
                            <a:srgbClr val="0000FF"/>
                          </a:solidFill>
                          <a:effectLst/>
                          <a:latin typeface="+mj-lt"/>
                        </a:rPr>
                        <a:t>CN</a:t>
                      </a:r>
                      <a:r>
                        <a:rPr lang="en-US" altLang="zh-CN" sz="1600" b="0" cap="none" spc="0" dirty="0" smtClean="0">
                          <a:ln>
                            <a:noFill/>
                          </a:ln>
                          <a:solidFill>
                            <a:srgbClr val="0000FF"/>
                          </a:solidFill>
                          <a:effectLst/>
                          <a:latin typeface="+mj-lt"/>
                        </a:rPr>
                        <a:t>)</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2" name="表格 41"/>
          <p:cNvGraphicFramePr>
            <a:graphicFrameLocks noGrp="1"/>
          </p:cNvGraphicFramePr>
          <p:nvPr/>
        </p:nvGraphicFramePr>
        <p:xfrm>
          <a:off x="3392805" y="2421026"/>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CN: flow(</a:t>
                      </a:r>
                      <a:r>
                        <a:rPr lang="en-US" altLang="zh-CN" sz="1600" b="0" dirty="0" smtClean="0">
                          <a:ln>
                            <a:noFill/>
                          </a:ln>
                          <a:solidFill>
                            <a:srgbClr val="FF0000"/>
                          </a:solidFill>
                          <a:latin typeface="+mj-lt"/>
                        </a:rPr>
                        <a:t>IP1</a:t>
                      </a:r>
                      <a:r>
                        <a:rPr lang="en-US" altLang="zh-CN" sz="1600" b="0" dirty="0" smtClean="0">
                          <a:ln>
                            <a:noFill/>
                          </a:ln>
                          <a:solidFill>
                            <a:srgbClr val="0000FF"/>
                          </a:solidFill>
                          <a:latin typeface="+mj-lt"/>
                        </a:rPr>
                        <a:t>,IP</a:t>
                      </a:r>
                      <a:r>
                        <a:rPr lang="en-US" altLang="zh-CN" sz="1600" b="0" baseline="-25000" dirty="0" smtClean="0">
                          <a:ln>
                            <a:noFill/>
                          </a:ln>
                          <a:solidFill>
                            <a:srgbClr val="0000FF"/>
                          </a:solidFill>
                          <a:latin typeface="+mj-lt"/>
                        </a:rPr>
                        <a:t>CN</a:t>
                      </a:r>
                      <a:r>
                        <a:rPr lang="en-US" altLang="zh-CN" sz="1600" b="0" dirty="0" smtClean="0">
                          <a:ln>
                            <a:noFill/>
                          </a:ln>
                          <a:solidFill>
                            <a:srgbClr val="0000FF"/>
                          </a:solidFill>
                          <a:latin typeface="+mj-lt"/>
                        </a:rPr>
                        <a:t>, …)</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cxnSp>
        <p:nvCxnSpPr>
          <p:cNvPr id="43" name="直接箭头连接符 42"/>
          <p:cNvCxnSpPr/>
          <p:nvPr/>
        </p:nvCxnSpPr>
        <p:spPr bwMode="auto">
          <a:xfrm flipH="1" flipV="1">
            <a:off x="4542397" y="2269554"/>
            <a:ext cx="1" cy="134858"/>
          </a:xfrm>
          <a:prstGeom prst="straightConnector1">
            <a:avLst/>
          </a:prstGeom>
          <a:noFill/>
          <a:ln w="9525" cap="flat" cmpd="sng" algn="ctr">
            <a:solidFill>
              <a:srgbClr val="FF0000"/>
            </a:solidFill>
            <a:prstDash val="solid"/>
            <a:round/>
            <a:headEnd type="none" w="med" len="med"/>
            <a:tailEnd type="arrow"/>
          </a:ln>
          <a:effectLst/>
        </p:spPr>
      </p:cxnSp>
      <p:cxnSp>
        <p:nvCxnSpPr>
          <p:cNvPr id="44" name="直接箭头连接符 43"/>
          <p:cNvCxnSpPr/>
          <p:nvPr/>
        </p:nvCxnSpPr>
        <p:spPr bwMode="auto">
          <a:xfrm>
            <a:off x="7943439" y="4091774"/>
            <a:ext cx="0" cy="154593"/>
          </a:xfrm>
          <a:prstGeom prst="straightConnector1">
            <a:avLst/>
          </a:prstGeom>
          <a:noFill/>
          <a:ln w="9525" cap="flat" cmpd="sng" algn="ctr">
            <a:solidFill>
              <a:srgbClr val="0000FF"/>
            </a:solidFill>
            <a:prstDash val="solid"/>
            <a:round/>
            <a:headEnd type="none" w="med" len="med"/>
            <a:tailEnd type="arrow"/>
          </a:ln>
          <a:effectLst/>
        </p:spPr>
      </p:cxnSp>
      <p:cxnSp>
        <p:nvCxnSpPr>
          <p:cNvPr id="20" name="直接箭头连接符 12"/>
          <p:cNvCxnSpPr/>
          <p:nvPr/>
        </p:nvCxnSpPr>
        <p:spPr bwMode="auto">
          <a:xfrm>
            <a:off x="5791200" y="2038350"/>
            <a:ext cx="933450" cy="1800225"/>
          </a:xfrm>
          <a:prstGeom prst="straightConnector1">
            <a:avLst/>
          </a:prstGeom>
          <a:noFill/>
          <a:ln w="9525" cap="flat" cmpd="sng" algn="ctr">
            <a:solidFill>
              <a:srgbClr val="FF0000"/>
            </a:solidFill>
            <a:prstDash val="solid"/>
            <a:round/>
            <a:headEnd type="none" w="med" len="med"/>
            <a:tailEnd type="arrow"/>
          </a:ln>
          <a:effectLst/>
        </p:spPr>
      </p:cxn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Indirection of a flow</a:t>
            </a:r>
            <a:br>
              <a:rPr lang="en-US" altLang="zh-CN" dirty="0" smtClean="0"/>
            </a:br>
            <a:r>
              <a:rPr lang="en-US" altLang="zh-CN" dirty="0" smtClean="0"/>
              <a:t>(keeping IP address)</a:t>
            </a:r>
            <a:endParaRPr lang="zh-CN" altLang="en-US" dirty="0"/>
          </a:p>
        </p:txBody>
      </p:sp>
      <p:sp>
        <p:nvSpPr>
          <p:cNvPr id="6" name="右箭头 5"/>
          <p:cNvSpPr/>
          <p:nvPr/>
        </p:nvSpPr>
        <p:spPr bwMode="auto">
          <a:xfrm>
            <a:off x="3926205" y="4210050"/>
            <a:ext cx="1524000" cy="438150"/>
          </a:xfrm>
          <a:prstGeom prst="rightArrow">
            <a:avLst>
              <a:gd name="adj1" fmla="val 50000"/>
              <a:gd name="adj2" fmla="val 75806"/>
            </a:avLst>
          </a:prstGeom>
          <a:noFill/>
          <a:ln w="9525" cap="flat" cmpd="sng" algn="ctr">
            <a:solidFill>
              <a:srgbClr val="0000FF"/>
            </a:solidFill>
            <a:prstDash val="solid"/>
            <a:round/>
            <a:headEnd type="none" w="med" len="med"/>
            <a:tailEnd type="none" w="med" len="med"/>
          </a:ln>
          <a:effectLst/>
        </p:spPr>
        <p:txBody>
          <a:bodyPr vert="horz" wrap="square" lIns="78151" tIns="39081" rIns="78151" bIns="39081"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mj-lt"/>
                <a:ea typeface="方正姚体" pitchFamily="2" charset="-122"/>
                <a:cs typeface="Arial" charset="0"/>
              </a:rPr>
              <a:t>move</a:t>
            </a:r>
            <a:endParaRPr kumimoji="0" lang="zh-CN" altLang="en-US" sz="1600" b="1" i="0" u="none" strike="noStrike" cap="none" normalizeH="0" baseline="0" dirty="0" smtClean="0">
              <a:ln>
                <a:noFill/>
              </a:ln>
              <a:solidFill>
                <a:srgbClr val="0000FF"/>
              </a:solidFill>
              <a:effectLst/>
              <a:latin typeface="+mj-lt"/>
              <a:ea typeface="方正姚体" pitchFamily="2" charset="-122"/>
              <a:cs typeface="Arial" charset="0"/>
            </a:endParaRPr>
          </a:p>
        </p:txBody>
      </p:sp>
      <p:cxnSp>
        <p:nvCxnSpPr>
          <p:cNvPr id="15" name="直接箭头连接符 14"/>
          <p:cNvCxnSpPr/>
          <p:nvPr/>
        </p:nvCxnSpPr>
        <p:spPr bwMode="auto">
          <a:xfrm flipV="1">
            <a:off x="2423160" y="3990975"/>
            <a:ext cx="4291965" cy="3810"/>
          </a:xfrm>
          <a:prstGeom prst="straightConnector1">
            <a:avLst/>
          </a:prstGeom>
          <a:noFill/>
          <a:ln w="9525" cap="flat" cmpd="sng" algn="ctr">
            <a:solidFill>
              <a:srgbClr val="FF0000"/>
            </a:solidFill>
            <a:prstDash val="solid"/>
            <a:round/>
            <a:headEnd type="none" w="med" len="med"/>
            <a:tailEnd type="arrow"/>
          </a:ln>
          <a:effectLst/>
        </p:spPr>
      </p:cxnSp>
      <p:cxnSp>
        <p:nvCxnSpPr>
          <p:cNvPr id="16" name="直接箭头连接符 15"/>
          <p:cNvCxnSpPr/>
          <p:nvPr/>
        </p:nvCxnSpPr>
        <p:spPr bwMode="auto">
          <a:xfrm flipH="1">
            <a:off x="2419350" y="2009775"/>
            <a:ext cx="962025" cy="1819275"/>
          </a:xfrm>
          <a:prstGeom prst="straightConnector1">
            <a:avLst/>
          </a:prstGeom>
          <a:noFill/>
          <a:ln w="9525" cap="flat" cmpd="sng" algn="ctr">
            <a:solidFill>
              <a:srgbClr val="FF0000"/>
            </a:solidFill>
            <a:prstDash val="solid"/>
            <a:round/>
            <a:headEnd type="none" w="med" len="med"/>
            <a:tailEnd type="arrow"/>
          </a:ln>
          <a:effectLst/>
        </p:spPr>
      </p:cxn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8" name="TextBox 17"/>
          <p:cNvSpPr txBox="1"/>
          <p:nvPr/>
        </p:nvSpPr>
        <p:spPr>
          <a:xfrm>
            <a:off x="3408045" y="729615"/>
            <a:ext cx="617477" cy="338554"/>
          </a:xfrm>
          <a:prstGeom prst="rect">
            <a:avLst/>
          </a:prstGeom>
          <a:noFill/>
        </p:spPr>
        <p:txBody>
          <a:bodyPr wrap="none" rtlCol="0">
            <a:spAutoFit/>
          </a:bodyPr>
          <a:lstStyle/>
          <a:p>
            <a:r>
              <a:rPr lang="en-US" altLang="zh-CN" sz="1600" b="0" dirty="0" smtClean="0">
                <a:solidFill>
                  <a:srgbClr val="0000FF"/>
                </a:solidFill>
                <a:latin typeface="+mj-lt"/>
              </a:rPr>
              <a:t>Net3</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zh-CN" sz="1600" b="0" kern="1200" cap="none" spc="0" baseline="0" dirty="0" smtClean="0">
                          <a:ln>
                            <a:noFill/>
                          </a:ln>
                          <a:solidFill>
                            <a:srgbClr val="FF0000"/>
                          </a:solidFill>
                          <a:effectLst/>
                          <a:latin typeface="+mn-lt"/>
                          <a:ea typeface="+mn-ea"/>
                          <a:cs typeface="+mn-cs"/>
                        </a:rPr>
                        <a:t>FM: flow(IP1,…)</a:t>
                      </a:r>
                      <a:r>
                        <a:rPr lang="en-US" altLang="zh-CN" sz="1600" b="0" kern="1200" cap="none" spc="0" baseline="0" dirty="0" smtClean="0">
                          <a:ln>
                            <a:noFill/>
                          </a:ln>
                          <a:solidFill>
                            <a:srgbClr val="FF0000"/>
                          </a:solidFill>
                          <a:effectLst/>
                          <a:latin typeface="+mn-lt"/>
                          <a:ea typeface="+mn-ea"/>
                          <a:cs typeface="+mn-cs"/>
                          <a:sym typeface="Wingdings" pitchFamily="2" charset="2"/>
                        </a:rPr>
                        <a:t>AR2</a:t>
                      </a:r>
                      <a:endParaRPr lang="zh-CN" altLang="en-US" sz="1600" b="0" kern="1200" cap="none" spc="0" baseline="-25000" dirty="0" smtClean="0">
                        <a:ln>
                          <a:noFill/>
                        </a:ln>
                        <a:solidFill>
                          <a:srgbClr val="FF0000"/>
                        </a:solidFill>
                        <a:effectLst/>
                        <a:latin typeface="+mn-lt"/>
                        <a:ea typeface="+mn-ea"/>
                        <a:cs typeface="+mn-cs"/>
                      </a:endParaRPr>
                    </a:p>
                    <a:p>
                      <a:pPr algn="r"/>
                      <a:endParaRPr lang="en-US" altLang="zh-CN" sz="1600" b="0" kern="1200" cap="none" spc="0" baseline="0" dirty="0" smtClean="0">
                        <a:ln>
                          <a:noFill/>
                        </a:ln>
                        <a:solidFill>
                          <a:srgbClr val="FF0000"/>
                        </a:solidFill>
                        <a:effectLst/>
                        <a:latin typeface="+mn-lt"/>
                        <a:ea typeface="+mn-ea"/>
                        <a:cs typeface="+mn-cs"/>
                      </a:endParaRPr>
                    </a:p>
                    <a:p>
                      <a:pPr algn="r"/>
                      <a:r>
                        <a:rPr lang="en-US" altLang="zh-CN" sz="1600" b="0" kern="1200" cap="none" spc="0" baseline="0" dirty="0" smtClean="0">
                          <a:ln>
                            <a:noFill/>
                          </a:ln>
                          <a:solidFill>
                            <a:srgbClr val="FF0000"/>
                          </a:solidFill>
                          <a:effectLst/>
                          <a:latin typeface="+mn-lt"/>
                          <a:ea typeface="+mn-ea"/>
                          <a:cs typeface="+mn-cs"/>
                        </a:rPr>
                        <a:t>LM: IP1</a:t>
                      </a:r>
                      <a:r>
                        <a:rPr lang="en-US" altLang="zh-CN" sz="1600" b="0" kern="1200" cap="none" spc="0" baseline="0" dirty="0" smtClean="0">
                          <a:ln>
                            <a:noFill/>
                          </a:ln>
                          <a:solidFill>
                            <a:srgbClr val="FF0000"/>
                          </a:solidFill>
                          <a:effectLst/>
                          <a:latin typeface="+mn-lt"/>
                          <a:ea typeface="+mn-ea"/>
                          <a:cs typeface="+mn-cs"/>
                          <a:sym typeface="Wingdings" pitchFamily="2" charset="2"/>
                        </a:rPr>
                        <a:t>IP</a:t>
                      </a:r>
                      <a:r>
                        <a:rPr lang="en-US" altLang="zh-CN" sz="1600" b="0" kern="1200" cap="none" spc="0" baseline="-25000" dirty="0" smtClean="0">
                          <a:ln>
                            <a:noFill/>
                          </a:ln>
                          <a:solidFill>
                            <a:srgbClr val="FF0000"/>
                          </a:solidFill>
                          <a:effectLst/>
                          <a:latin typeface="+mn-lt"/>
                          <a:ea typeface="+mn-ea"/>
                          <a:cs typeface="+mn-cs"/>
                          <a:sym typeface="Wingdings" pitchFamily="2" charset="2"/>
                        </a:rPr>
                        <a:t>AR2</a:t>
                      </a:r>
                      <a:endParaRPr lang="zh-CN" altLang="en-US" sz="1600" b="0" kern="1200" cap="none" spc="0" baseline="-25000" dirty="0">
                        <a:ln>
                          <a:noFill/>
                        </a:ln>
                        <a:solidFill>
                          <a:srgbClr val="FF0000"/>
                        </a:solidFill>
                        <a:effectLst/>
                        <a:latin typeface="+mn-lt"/>
                        <a:ea typeface="+mn-ea"/>
                        <a:cs typeface="+mn-cs"/>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AR1:</a:t>
                      </a:r>
                      <a:r>
                        <a:rPr lang="en-US" altLang="zh-CN" sz="1600" b="0" cap="none" spc="0" baseline="0" dirty="0" smtClean="0">
                          <a:ln>
                            <a:noFill/>
                          </a:ln>
                          <a:solidFill>
                            <a:srgbClr val="0000FF"/>
                          </a:solidFill>
                          <a:effectLst/>
                          <a:latin typeface="+mj-lt"/>
                        </a:rPr>
                        <a:t> </a:t>
                      </a:r>
                      <a:r>
                        <a:rPr lang="en-US" altLang="zh-CN" sz="1600" b="0" cap="none" spc="0" dirty="0" smtClean="0">
                          <a:ln>
                            <a:noFill/>
                          </a:ln>
                          <a:solidFill>
                            <a:srgbClr val="FF0000"/>
                          </a:solidFill>
                          <a:effectLst/>
                          <a:latin typeface="+mj-lt"/>
                        </a:rPr>
                        <a:t>RA(IP1)</a:t>
                      </a:r>
                      <a:endParaRPr lang="zh-CN" altLang="en-US" sz="1600" b="0" cap="none" spc="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kern="1200" cap="none" spc="0" baseline="0" dirty="0" smtClean="0">
                          <a:ln>
                            <a:noFill/>
                          </a:ln>
                          <a:solidFill>
                            <a:srgbClr val="0000FF"/>
                          </a:solidFill>
                          <a:effectLst/>
                          <a:latin typeface="+mn-lt"/>
                          <a:ea typeface="+mn-ea"/>
                          <a:cs typeface="+mn-cs"/>
                        </a:rPr>
                        <a:t>flow(IP1,…)</a:t>
                      </a:r>
                      <a:r>
                        <a:rPr lang="en-US" altLang="zh-CN" sz="1600" b="0" kern="1200" cap="none" spc="0" baseline="0" dirty="0" smtClean="0">
                          <a:ln>
                            <a:noFill/>
                          </a:ln>
                          <a:solidFill>
                            <a:srgbClr val="0000FF"/>
                          </a:solidFill>
                          <a:effectLst/>
                          <a:latin typeface="+mn-lt"/>
                          <a:ea typeface="+mn-ea"/>
                          <a:cs typeface="+mn-cs"/>
                          <a:sym typeface="Wingdings" pitchFamily="2" charset="2"/>
                        </a:rPr>
                        <a:t>MN</a:t>
                      </a:r>
                    </a:p>
                    <a:p>
                      <a:pPr algn="r"/>
                      <a:endParaRPr lang="en-US" altLang="zh-CN" sz="1600" b="0" kern="1200" cap="none" spc="0" baseline="0" dirty="0" smtClean="0">
                        <a:ln>
                          <a:noFill/>
                        </a:ln>
                        <a:solidFill>
                          <a:srgbClr val="0000FF"/>
                        </a:solidFill>
                        <a:effectLst/>
                        <a:latin typeface="+mn-lt"/>
                        <a:ea typeface="+mn-ea"/>
                        <a:cs typeface="+mn-cs"/>
                        <a:sym typeface="Wingdings" pitchFamily="2" charset="2"/>
                      </a:endParaRPr>
                    </a:p>
                    <a:p>
                      <a:pPr algn="r"/>
                      <a:endParaRPr lang="zh-CN" altLang="en-US" sz="1600" b="0" kern="1200" cap="none" spc="0" dirty="0">
                        <a:ln>
                          <a:noFill/>
                        </a:ln>
                        <a:solidFill>
                          <a:srgbClr val="0000FF"/>
                        </a:solidFill>
                        <a:effectLst/>
                        <a:latin typeface="+mn-lt"/>
                        <a:ea typeface="+mn-ea"/>
                        <a:cs typeface="+mn-cs"/>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FF0000"/>
                          </a:solidFill>
                          <a:effectLst/>
                          <a:latin typeface="+mj-lt"/>
                        </a:rPr>
                        <a:t>AR2</a:t>
                      </a:r>
                      <a:r>
                        <a:rPr lang="en-US" altLang="zh-CN" sz="1600" b="0" cap="none" spc="0" dirty="0" smtClean="0">
                          <a:ln>
                            <a:noFill/>
                          </a:ln>
                          <a:solidFill>
                            <a:srgbClr val="0000FF"/>
                          </a:solidFill>
                          <a:effectLst/>
                          <a:latin typeface="+mj-lt"/>
                        </a:rPr>
                        <a:t>: RA(IP2)</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1" name="表格 40"/>
          <p:cNvGraphicFramePr>
            <a:graphicFrameLocks noGrp="1"/>
          </p:cNvGraphicFramePr>
          <p:nvPr/>
        </p:nvGraphicFramePr>
        <p:xfrm>
          <a:off x="3408045" y="1072286"/>
          <a:ext cx="2341245" cy="1193800"/>
        </p:xfrm>
        <a:graphic>
          <a:graphicData uri="http://schemas.openxmlformats.org/drawingml/2006/table">
            <a:tbl>
              <a:tblPr firstRow="1" bandRow="1">
                <a:tableStyleId>{5C22544A-7EE6-4342-B048-85BDC9FD1C3A}</a:tableStyleId>
              </a:tblPr>
              <a:tblGrid>
                <a:gridCol w="2341245"/>
              </a:tblGrid>
              <a:tr h="804139">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kern="1200" cap="none" spc="0" baseline="0" dirty="0" smtClean="0">
                          <a:ln>
                            <a:noFill/>
                          </a:ln>
                          <a:solidFill>
                            <a:schemeClr val="bg1"/>
                          </a:solidFill>
                          <a:effectLst/>
                          <a:latin typeface="+mn-lt"/>
                          <a:ea typeface="+mn-ea"/>
                          <a:cs typeface="+mn-cs"/>
                        </a:rPr>
                        <a:t>flow(IP1,…)</a:t>
                      </a:r>
                      <a:r>
                        <a:rPr lang="en-US" altLang="zh-CN" sz="1600" b="0" kern="1200" cap="none" spc="0" baseline="0" dirty="0" smtClean="0">
                          <a:ln>
                            <a:noFill/>
                          </a:ln>
                          <a:solidFill>
                            <a:schemeClr val="bg1"/>
                          </a:solidFill>
                          <a:effectLst/>
                          <a:latin typeface="+mn-lt"/>
                          <a:ea typeface="+mn-ea"/>
                          <a:cs typeface="+mn-cs"/>
                          <a:sym typeface="Wingdings" pitchFamily="2" charset="2"/>
                        </a:rPr>
                        <a:t>IP</a:t>
                      </a:r>
                      <a:r>
                        <a:rPr lang="en-US" altLang="zh-CN" sz="1600" b="0" kern="1200" cap="none" spc="0" baseline="-25000" dirty="0" smtClean="0">
                          <a:ln>
                            <a:noFill/>
                          </a:ln>
                          <a:solidFill>
                            <a:schemeClr val="bg1"/>
                          </a:solidFill>
                          <a:effectLst/>
                          <a:latin typeface="+mn-lt"/>
                          <a:ea typeface="+mn-ea"/>
                          <a:cs typeface="+mn-cs"/>
                          <a:sym typeface="Wingdings" pitchFamily="2" charset="2"/>
                        </a:rPr>
                        <a:t>AR2</a:t>
                      </a:r>
                      <a:endParaRPr lang="zh-CN" altLang="en-US" sz="1600" b="0" kern="1200" cap="none" spc="0" baseline="-25000" dirty="0">
                        <a:ln>
                          <a:noFill/>
                        </a:ln>
                        <a:solidFill>
                          <a:schemeClr val="bg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AR3: RA(IP</a:t>
                      </a:r>
                      <a:r>
                        <a:rPr lang="en-US" altLang="zh-CN" sz="1600" b="0" cap="none" spc="0" baseline="-25000" dirty="0" smtClean="0">
                          <a:ln>
                            <a:noFill/>
                          </a:ln>
                          <a:solidFill>
                            <a:srgbClr val="0000FF"/>
                          </a:solidFill>
                          <a:effectLst/>
                          <a:latin typeface="+mj-lt"/>
                        </a:rPr>
                        <a:t>CN</a:t>
                      </a:r>
                      <a:r>
                        <a:rPr lang="en-US" altLang="zh-CN" sz="1600" b="0" cap="none" spc="0" dirty="0" smtClean="0">
                          <a:ln>
                            <a:noFill/>
                          </a:ln>
                          <a:solidFill>
                            <a:srgbClr val="0000FF"/>
                          </a:solidFill>
                          <a:effectLst/>
                          <a:latin typeface="+mj-lt"/>
                        </a:rPr>
                        <a:t>)</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2" name="表格 41"/>
          <p:cNvGraphicFramePr>
            <a:graphicFrameLocks noGrp="1"/>
          </p:cNvGraphicFramePr>
          <p:nvPr/>
        </p:nvGraphicFramePr>
        <p:xfrm>
          <a:off x="3392805" y="2421026"/>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CN: flow(IP</a:t>
                      </a:r>
                      <a:r>
                        <a:rPr lang="en-US" altLang="zh-CN" sz="1600" b="0" baseline="-25000" dirty="0" smtClean="0">
                          <a:ln>
                            <a:noFill/>
                          </a:ln>
                          <a:solidFill>
                            <a:srgbClr val="0000FF"/>
                          </a:solidFill>
                          <a:latin typeface="+mj-lt"/>
                        </a:rPr>
                        <a:t>CN</a:t>
                      </a:r>
                      <a:r>
                        <a:rPr lang="en-US" altLang="zh-CN" sz="1600" b="0" dirty="0" smtClean="0">
                          <a:ln>
                            <a:noFill/>
                          </a:ln>
                          <a:solidFill>
                            <a:srgbClr val="0000FF"/>
                          </a:solidFill>
                          <a:latin typeface="+mj-lt"/>
                        </a:rPr>
                        <a:t>,</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r>
                        <a:rPr lang="en-US" altLang="zh-CN" sz="1600" b="0" dirty="0" smtClean="0">
                          <a:ln>
                            <a:noFill/>
                          </a:ln>
                          <a:solidFill>
                            <a:srgbClr val="0000FF"/>
                          </a:solidFill>
                          <a:latin typeface="+mj-lt"/>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cxnSp>
        <p:nvCxnSpPr>
          <p:cNvPr id="43" name="直接箭头连接符 42"/>
          <p:cNvCxnSpPr/>
          <p:nvPr/>
        </p:nvCxnSpPr>
        <p:spPr bwMode="auto">
          <a:xfrm flipH="1" flipV="1">
            <a:off x="4542397" y="2269554"/>
            <a:ext cx="1" cy="134858"/>
          </a:xfrm>
          <a:prstGeom prst="straightConnector1">
            <a:avLst/>
          </a:prstGeom>
          <a:noFill/>
          <a:ln w="9525" cap="flat" cmpd="sng" algn="ctr">
            <a:solidFill>
              <a:srgbClr val="FF0000"/>
            </a:solidFill>
            <a:prstDash val="solid"/>
            <a:round/>
            <a:headEnd type="none" w="med" len="med"/>
            <a:tailEnd type="arrow"/>
          </a:ln>
          <a:effectLst/>
        </p:spPr>
      </p:cxnSp>
      <p:cxnSp>
        <p:nvCxnSpPr>
          <p:cNvPr id="44" name="直接箭头连接符 43"/>
          <p:cNvCxnSpPr/>
          <p:nvPr/>
        </p:nvCxnSpPr>
        <p:spPr bwMode="auto">
          <a:xfrm>
            <a:off x="7943439" y="4091774"/>
            <a:ext cx="0" cy="154593"/>
          </a:xfrm>
          <a:prstGeom prst="straightConnector1">
            <a:avLst/>
          </a:prstGeom>
          <a:noFill/>
          <a:ln w="9525" cap="flat" cmpd="sng" algn="ctr">
            <a:solidFill>
              <a:srgbClr val="0000FF"/>
            </a:solidFill>
            <a:prstDash val="solid"/>
            <a:round/>
            <a:headEnd type="none" w="med" len="med"/>
            <a:tailEnd type="arrow"/>
          </a:ln>
          <a:effectLst/>
        </p:spPr>
      </p:cxnSp>
      <p:graphicFrame>
        <p:nvGraphicFramePr>
          <p:cNvPr id="20" name="表格 38"/>
          <p:cNvGraphicFramePr>
            <a:graphicFrameLocks noGrp="1"/>
          </p:cNvGraphicFramePr>
          <p:nvPr/>
        </p:nvGraphicFramePr>
        <p:xfrm>
          <a:off x="30480" y="426316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IP1, flow(IP1,…)</a:t>
                      </a:r>
                      <a:endParaRPr lang="zh-CN" altLang="en-US" sz="1600" b="0" dirty="0">
                        <a:ln>
                          <a:noFill/>
                        </a:ln>
                        <a:solidFill>
                          <a:srgbClr val="0000FF"/>
                        </a:solidFill>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Changing indirection</a:t>
            </a:r>
            <a:br>
              <a:rPr lang="en-US" altLang="zh-CN" dirty="0" smtClean="0"/>
            </a:br>
            <a:r>
              <a:rPr lang="en-US" altLang="zh-CN" dirty="0" smtClean="0"/>
              <a:t>(keeping IP address)</a:t>
            </a:r>
            <a:endParaRPr lang="zh-CN" altLang="en-US" dirty="0"/>
          </a:p>
        </p:txBody>
      </p:sp>
      <p:sp>
        <p:nvSpPr>
          <p:cNvPr id="6" name="右箭头 5"/>
          <p:cNvSpPr/>
          <p:nvPr/>
        </p:nvSpPr>
        <p:spPr bwMode="auto">
          <a:xfrm>
            <a:off x="3926205" y="4210050"/>
            <a:ext cx="1524000" cy="438150"/>
          </a:xfrm>
          <a:prstGeom prst="rightArrow">
            <a:avLst>
              <a:gd name="adj1" fmla="val 50000"/>
              <a:gd name="adj2" fmla="val 75806"/>
            </a:avLst>
          </a:prstGeom>
          <a:noFill/>
          <a:ln w="9525" cap="flat" cmpd="sng" algn="ctr">
            <a:solidFill>
              <a:srgbClr val="0000FF"/>
            </a:solidFill>
            <a:prstDash val="solid"/>
            <a:round/>
            <a:headEnd type="none" w="med" len="med"/>
            <a:tailEnd type="none" w="med" len="med"/>
          </a:ln>
          <a:effectLst/>
        </p:spPr>
        <p:txBody>
          <a:bodyPr vert="horz" wrap="square" lIns="78151" tIns="39081" rIns="78151" bIns="39081"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mj-lt"/>
                <a:ea typeface="方正姚体" pitchFamily="2" charset="-122"/>
                <a:cs typeface="Arial" charset="0"/>
              </a:rPr>
              <a:t>move</a:t>
            </a:r>
            <a:endParaRPr kumimoji="0" lang="zh-CN" altLang="en-US" sz="1600" b="1" i="0" u="none" strike="noStrike" cap="none" normalizeH="0" baseline="0" dirty="0" smtClean="0">
              <a:ln>
                <a:noFill/>
              </a:ln>
              <a:solidFill>
                <a:srgbClr val="0000FF"/>
              </a:solidFill>
              <a:effectLst/>
              <a:latin typeface="+mj-lt"/>
              <a:ea typeface="方正姚体" pitchFamily="2" charset="-122"/>
              <a:cs typeface="Arial" charset="0"/>
            </a:endParaRPr>
          </a:p>
        </p:txBody>
      </p:sp>
      <p:cxnSp>
        <p:nvCxnSpPr>
          <p:cNvPr id="13" name="直接箭头连接符 12"/>
          <p:cNvCxnSpPr/>
          <p:nvPr/>
        </p:nvCxnSpPr>
        <p:spPr bwMode="auto">
          <a:xfrm>
            <a:off x="5791200" y="2038350"/>
            <a:ext cx="933450" cy="1800225"/>
          </a:xfrm>
          <a:prstGeom prst="straightConnector1">
            <a:avLst/>
          </a:prstGeom>
          <a:noFill/>
          <a:ln w="9525" cap="flat" cmpd="sng" algn="ctr">
            <a:solidFill>
              <a:srgbClr val="FF0000"/>
            </a:solidFill>
            <a:prstDash val="solid"/>
            <a:round/>
            <a:headEnd type="none" w="med" len="med"/>
            <a:tailEnd type="arrow"/>
          </a:ln>
          <a:effectLst/>
        </p:spPr>
      </p:cxnSp>
      <p:sp useBgFill="1">
        <p:nvSpPr>
          <p:cNvPr id="14" name="右箭头 13"/>
          <p:cNvSpPr/>
          <p:nvPr/>
        </p:nvSpPr>
        <p:spPr bwMode="auto">
          <a:xfrm rot="17840135">
            <a:off x="1969088" y="2179921"/>
            <a:ext cx="1880288" cy="313251"/>
          </a:xfrm>
          <a:prstGeom prst="rightArrow">
            <a:avLst>
              <a:gd name="adj1" fmla="val 50000"/>
              <a:gd name="adj2" fmla="val 139018"/>
            </a:avLst>
          </a:prstGeom>
          <a:ln w="9525" cap="flat" cmpd="sng" algn="ctr">
            <a:solidFill>
              <a:srgbClr val="0000FF"/>
            </a:solidFill>
            <a:prstDash val="solid"/>
            <a:round/>
            <a:headEnd type="none" w="med" len="med"/>
            <a:tailEnd type="none" w="med" len="med"/>
          </a:ln>
          <a:effectLst/>
        </p:spPr>
        <p:txBody>
          <a:bodyPr vert="horz" wrap="none" lIns="78151" tIns="0" rIns="78151" bIns="0"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400" b="1" i="0" u="none" strike="noStrike" cap="none" normalizeH="0" baseline="0" dirty="0" smtClean="0">
                <a:ln>
                  <a:noFill/>
                </a:ln>
                <a:solidFill>
                  <a:srgbClr val="0000FF"/>
                </a:solidFill>
                <a:effectLst/>
                <a:latin typeface="+mj-lt"/>
                <a:ea typeface="宋体" pitchFamily="2" charset="-122"/>
                <a:cs typeface="Arial" charset="0"/>
              </a:rPr>
              <a:t>copy</a:t>
            </a:r>
            <a:endParaRPr kumimoji="0" lang="zh-CN" altLang="en-US" sz="1400" b="1" i="0" u="none" strike="noStrike" cap="none" normalizeH="0" baseline="0" dirty="0" smtClean="0">
              <a:ln>
                <a:noFill/>
              </a:ln>
              <a:solidFill>
                <a:srgbClr val="0000FF"/>
              </a:solidFill>
              <a:effectLst/>
              <a:latin typeface="+mj-lt"/>
              <a:ea typeface="宋体" pitchFamily="2" charset="-122"/>
              <a:cs typeface="Arial" charset="0"/>
            </a:endParaRPr>
          </a:p>
        </p:txBody>
      </p: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8" name="TextBox 17"/>
          <p:cNvSpPr txBox="1"/>
          <p:nvPr/>
        </p:nvSpPr>
        <p:spPr>
          <a:xfrm>
            <a:off x="3408045" y="729615"/>
            <a:ext cx="617477" cy="338554"/>
          </a:xfrm>
          <a:prstGeom prst="rect">
            <a:avLst/>
          </a:prstGeom>
          <a:noFill/>
        </p:spPr>
        <p:txBody>
          <a:bodyPr wrap="none" rtlCol="0">
            <a:spAutoFit/>
          </a:bodyPr>
          <a:lstStyle/>
          <a:p>
            <a:r>
              <a:rPr lang="en-US" altLang="zh-CN" sz="1600" b="0" dirty="0" smtClean="0">
                <a:solidFill>
                  <a:srgbClr val="0000FF"/>
                </a:solidFill>
                <a:latin typeface="+mj-lt"/>
              </a:rPr>
              <a:t>Net3</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zh-CN" sz="1600" b="0" kern="1200" cap="none" spc="0" baseline="0" dirty="0" smtClean="0">
                          <a:ln>
                            <a:noFill/>
                          </a:ln>
                          <a:solidFill>
                            <a:srgbClr val="FF0000"/>
                          </a:solidFill>
                          <a:effectLst/>
                          <a:latin typeface="+mn-lt"/>
                          <a:ea typeface="+mn-ea"/>
                          <a:cs typeface="+mn-cs"/>
                        </a:rPr>
                        <a:t>FM: flow(IP1,…)</a:t>
                      </a:r>
                      <a:r>
                        <a:rPr lang="en-US" altLang="zh-CN" sz="1600" b="0" kern="1200" cap="none" spc="0" baseline="0" dirty="0" smtClean="0">
                          <a:ln>
                            <a:noFill/>
                          </a:ln>
                          <a:solidFill>
                            <a:srgbClr val="FF0000"/>
                          </a:solidFill>
                          <a:effectLst/>
                          <a:latin typeface="+mn-lt"/>
                          <a:ea typeface="+mn-ea"/>
                          <a:cs typeface="+mn-cs"/>
                          <a:sym typeface="Wingdings" pitchFamily="2" charset="2"/>
                        </a:rPr>
                        <a:t>AR2</a:t>
                      </a:r>
                      <a:endParaRPr lang="zh-CN" altLang="en-US" sz="1600" b="0" kern="1200" cap="none" spc="0" baseline="-25000" dirty="0" smtClean="0">
                        <a:ln>
                          <a:noFill/>
                        </a:ln>
                        <a:solidFill>
                          <a:srgbClr val="FF0000"/>
                        </a:solidFill>
                        <a:effectLst/>
                        <a:latin typeface="+mn-lt"/>
                        <a:ea typeface="+mn-ea"/>
                        <a:cs typeface="+mn-cs"/>
                      </a:endParaRPr>
                    </a:p>
                    <a:p>
                      <a:pPr algn="r"/>
                      <a:endParaRPr lang="en-US" altLang="zh-CN" sz="1600" b="0" cap="none" spc="0" baseline="0" dirty="0" smtClean="0">
                        <a:ln>
                          <a:noFill/>
                        </a:ln>
                        <a:solidFill>
                          <a:srgbClr val="FF0000"/>
                        </a:solidFill>
                        <a:effectLst/>
                        <a:latin typeface="+mj-lt"/>
                      </a:endParaRPr>
                    </a:p>
                    <a:p>
                      <a:pPr algn="r"/>
                      <a:r>
                        <a:rPr lang="en-US" altLang="zh-CN" sz="1600" b="0" cap="none" spc="0" baseline="0" dirty="0" smtClean="0">
                          <a:ln>
                            <a:noFill/>
                          </a:ln>
                          <a:solidFill>
                            <a:srgbClr val="FF0000"/>
                          </a:solidFill>
                          <a:effectLst/>
                          <a:latin typeface="+mj-lt"/>
                        </a:rPr>
                        <a:t>LM: IP1</a:t>
                      </a:r>
                      <a:r>
                        <a:rPr lang="en-US" altLang="zh-CN" sz="1600" b="0" cap="none" spc="0" baseline="0" dirty="0" smtClean="0">
                          <a:ln>
                            <a:noFill/>
                          </a:ln>
                          <a:solidFill>
                            <a:srgbClr val="FF0000"/>
                          </a:solidFill>
                          <a:effectLst/>
                          <a:latin typeface="+mj-lt"/>
                          <a:sym typeface="Wingdings" pitchFamily="2" charset="2"/>
                        </a:rPr>
                        <a:t>IP</a:t>
                      </a:r>
                      <a:r>
                        <a:rPr lang="en-US" altLang="zh-CN" sz="1600" b="0" cap="none" spc="0" baseline="-25000" dirty="0" smtClean="0">
                          <a:ln>
                            <a:noFill/>
                          </a:ln>
                          <a:solidFill>
                            <a:srgbClr val="FF0000"/>
                          </a:solidFill>
                          <a:effectLst/>
                          <a:latin typeface="+mj-lt"/>
                          <a:sym typeface="Wingdings" pitchFamily="2" charset="2"/>
                        </a:rPr>
                        <a:t>AR2</a:t>
                      </a:r>
                      <a:endParaRPr lang="zh-CN" altLang="en-US" sz="1600" b="0" cap="none" spc="0" baseline="-2500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AR1:</a:t>
                      </a:r>
                      <a:r>
                        <a:rPr lang="en-US" altLang="zh-CN" sz="1600" b="0" cap="none" spc="0" baseline="0" dirty="0" smtClean="0">
                          <a:ln>
                            <a:noFill/>
                          </a:ln>
                          <a:solidFill>
                            <a:srgbClr val="0000FF"/>
                          </a:solidFill>
                          <a:effectLst/>
                          <a:latin typeface="+mj-lt"/>
                        </a:rPr>
                        <a:t> </a:t>
                      </a:r>
                      <a:r>
                        <a:rPr lang="en-US" altLang="zh-CN" sz="1600" b="0" cap="none" spc="0" dirty="0" smtClean="0">
                          <a:ln>
                            <a:noFill/>
                          </a:ln>
                          <a:solidFill>
                            <a:srgbClr val="FF0000"/>
                          </a:solidFill>
                          <a:effectLst/>
                          <a:latin typeface="+mj-lt"/>
                        </a:rPr>
                        <a:t>RA(IP1)</a:t>
                      </a:r>
                      <a:endParaRPr lang="zh-CN" altLang="en-US" sz="1600" b="0" cap="none" spc="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baseline="0" dirty="0" smtClean="0">
                          <a:ln>
                            <a:noFill/>
                          </a:ln>
                          <a:solidFill>
                            <a:srgbClr val="0000FF"/>
                          </a:solidFill>
                          <a:effectLst/>
                          <a:latin typeface="+mj-lt"/>
                        </a:rPr>
                        <a:t>flow(IP1,…)</a:t>
                      </a:r>
                      <a:r>
                        <a:rPr lang="en-US" altLang="zh-CN" sz="1600" b="0" cap="none" spc="0" baseline="0" dirty="0" smtClean="0">
                          <a:ln>
                            <a:noFill/>
                          </a:ln>
                          <a:solidFill>
                            <a:srgbClr val="0000FF"/>
                          </a:solidFill>
                          <a:effectLst/>
                          <a:latin typeface="+mj-lt"/>
                          <a:sym typeface="Wingdings" pitchFamily="2" charset="2"/>
                        </a:rPr>
                        <a:t>MN</a:t>
                      </a:r>
                    </a:p>
                    <a:p>
                      <a:pPr algn="r"/>
                      <a:endParaRPr lang="en-US" altLang="zh-CN" sz="1600" b="0" cap="none" spc="0" baseline="0" dirty="0" smtClean="0">
                        <a:ln>
                          <a:noFill/>
                        </a:ln>
                        <a:solidFill>
                          <a:srgbClr val="0000FF"/>
                        </a:solidFill>
                        <a:effectLst/>
                        <a:latin typeface="+mj-lt"/>
                        <a:sym typeface="Wingdings" pitchFamily="2" charset="2"/>
                      </a:endParaRPr>
                    </a:p>
                    <a:p>
                      <a:pPr algn="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FF0000"/>
                          </a:solidFill>
                          <a:effectLst/>
                          <a:latin typeface="+mj-lt"/>
                        </a:rPr>
                        <a:t>AR2</a:t>
                      </a:r>
                      <a:r>
                        <a:rPr lang="en-US" altLang="zh-CN" sz="1600" b="0" cap="none" spc="0" dirty="0" smtClean="0">
                          <a:ln>
                            <a:noFill/>
                          </a:ln>
                          <a:solidFill>
                            <a:srgbClr val="0000FF"/>
                          </a:solidFill>
                          <a:effectLst/>
                          <a:latin typeface="+mj-lt"/>
                        </a:rPr>
                        <a:t>: RA(IP2)</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1" name="表格 40"/>
          <p:cNvGraphicFramePr>
            <a:graphicFrameLocks noGrp="1"/>
          </p:cNvGraphicFramePr>
          <p:nvPr/>
        </p:nvGraphicFramePr>
        <p:xfrm>
          <a:off x="3408045" y="1072286"/>
          <a:ext cx="2341245" cy="1193800"/>
        </p:xfrm>
        <a:graphic>
          <a:graphicData uri="http://schemas.openxmlformats.org/drawingml/2006/table">
            <a:tbl>
              <a:tblPr firstRow="1" bandRow="1">
                <a:tableStyleId>{5C22544A-7EE6-4342-B048-85BDC9FD1C3A}</a:tableStyleId>
              </a:tblPr>
              <a:tblGrid>
                <a:gridCol w="2341245"/>
              </a:tblGrid>
              <a:tr h="804139">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zh-CN" sz="1600" b="0" kern="1200" cap="none" spc="0" baseline="0" dirty="0" smtClean="0">
                          <a:ln>
                            <a:noFill/>
                          </a:ln>
                          <a:solidFill>
                            <a:srgbClr val="FF0000"/>
                          </a:solidFill>
                          <a:effectLst/>
                          <a:latin typeface="+mn-lt"/>
                          <a:ea typeface="+mn-ea"/>
                          <a:cs typeface="+mn-cs"/>
                        </a:rPr>
                        <a:t>FM: flow(IP1,…)</a:t>
                      </a:r>
                      <a:r>
                        <a:rPr lang="en-US" altLang="zh-CN" sz="1600" b="0" kern="1200" cap="none" spc="0" baseline="0" dirty="0" smtClean="0">
                          <a:ln>
                            <a:noFill/>
                          </a:ln>
                          <a:solidFill>
                            <a:srgbClr val="FF0000"/>
                          </a:solidFill>
                          <a:effectLst/>
                          <a:latin typeface="+mn-lt"/>
                          <a:ea typeface="+mn-ea"/>
                          <a:cs typeface="+mn-cs"/>
                          <a:sym typeface="Wingdings" pitchFamily="2" charset="2"/>
                        </a:rPr>
                        <a:t>AR2</a:t>
                      </a:r>
                      <a:endParaRPr lang="en-US" altLang="zh-CN" sz="1600" b="0" kern="1200" cap="none" spc="0" baseline="0" dirty="0" smtClean="0">
                        <a:ln>
                          <a:noFill/>
                        </a:ln>
                        <a:solidFill>
                          <a:srgbClr val="FF0000"/>
                        </a:solidFill>
                        <a:effectLst/>
                        <a:latin typeface="+mn-lt"/>
                        <a:ea typeface="+mn-ea"/>
                        <a:cs typeface="+mn-cs"/>
                      </a:endParaRPr>
                    </a:p>
                    <a:p>
                      <a:pPr algn="r"/>
                      <a:endParaRPr lang="en-US" altLang="zh-CN" sz="1600" b="0" kern="1200" cap="none" spc="0" baseline="0" dirty="0" smtClean="0">
                        <a:ln>
                          <a:noFill/>
                        </a:ln>
                        <a:solidFill>
                          <a:srgbClr val="FF0000"/>
                        </a:solidFill>
                        <a:effectLst/>
                        <a:latin typeface="+mn-lt"/>
                        <a:ea typeface="+mn-ea"/>
                        <a:cs typeface="+mn-cs"/>
                      </a:endParaRPr>
                    </a:p>
                    <a:p>
                      <a:pPr algn="r"/>
                      <a:r>
                        <a:rPr lang="en-US" altLang="zh-CN" sz="1600" b="0" kern="1200" cap="none" spc="0" baseline="0" dirty="0" smtClean="0">
                          <a:ln>
                            <a:noFill/>
                          </a:ln>
                          <a:solidFill>
                            <a:srgbClr val="FF0000"/>
                          </a:solidFill>
                          <a:effectLst/>
                          <a:latin typeface="+mn-lt"/>
                          <a:ea typeface="+mn-ea"/>
                          <a:cs typeface="+mn-cs"/>
                        </a:rPr>
                        <a:t>LM: IP1</a:t>
                      </a:r>
                      <a:r>
                        <a:rPr lang="en-US" altLang="zh-CN" sz="1600" b="0" kern="1200" cap="none" spc="0" baseline="0" dirty="0" smtClean="0">
                          <a:ln>
                            <a:noFill/>
                          </a:ln>
                          <a:solidFill>
                            <a:srgbClr val="FF0000"/>
                          </a:solidFill>
                          <a:effectLst/>
                          <a:latin typeface="+mn-lt"/>
                          <a:ea typeface="+mn-ea"/>
                          <a:cs typeface="+mn-cs"/>
                          <a:sym typeface="Wingdings" pitchFamily="2" charset="2"/>
                        </a:rPr>
                        <a:t>IP</a:t>
                      </a:r>
                      <a:r>
                        <a:rPr lang="en-US" altLang="zh-CN" sz="1600" b="0" kern="1200" cap="none" spc="0" baseline="-25000" dirty="0" smtClean="0">
                          <a:ln>
                            <a:noFill/>
                          </a:ln>
                          <a:solidFill>
                            <a:srgbClr val="FF0000"/>
                          </a:solidFill>
                          <a:effectLst/>
                          <a:latin typeface="+mn-lt"/>
                          <a:ea typeface="+mn-ea"/>
                          <a:cs typeface="+mn-cs"/>
                          <a:sym typeface="Wingdings" pitchFamily="2" charset="2"/>
                        </a:rPr>
                        <a:t>AR2</a:t>
                      </a:r>
                      <a:endParaRPr lang="zh-CN" altLang="en-US" sz="1600" b="0" kern="1200" cap="none" spc="0" baseline="-25000" dirty="0">
                        <a:ln>
                          <a:noFill/>
                        </a:ln>
                        <a:solidFill>
                          <a:srgbClr val="FF0000"/>
                        </a:solidFill>
                        <a:effectLst/>
                        <a:latin typeface="+mn-lt"/>
                        <a:ea typeface="+mn-ea"/>
                        <a:cs typeface="+mn-cs"/>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AR3: RA(IP</a:t>
                      </a:r>
                      <a:r>
                        <a:rPr lang="en-US" altLang="zh-CN" sz="1600" b="0" cap="none" spc="0" baseline="-25000" dirty="0" smtClean="0">
                          <a:ln>
                            <a:noFill/>
                          </a:ln>
                          <a:solidFill>
                            <a:srgbClr val="0000FF"/>
                          </a:solidFill>
                          <a:effectLst/>
                          <a:latin typeface="+mj-lt"/>
                        </a:rPr>
                        <a:t>CN</a:t>
                      </a:r>
                      <a:r>
                        <a:rPr lang="en-US" altLang="zh-CN" sz="1600" b="0" cap="none" spc="0" dirty="0" smtClean="0">
                          <a:ln>
                            <a:noFill/>
                          </a:ln>
                          <a:solidFill>
                            <a:srgbClr val="0000FF"/>
                          </a:solidFill>
                          <a:effectLst/>
                          <a:latin typeface="+mj-lt"/>
                        </a:rPr>
                        <a:t>)</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2" name="表格 41"/>
          <p:cNvGraphicFramePr>
            <a:graphicFrameLocks noGrp="1"/>
          </p:cNvGraphicFramePr>
          <p:nvPr/>
        </p:nvGraphicFramePr>
        <p:xfrm>
          <a:off x="3392805" y="2421026"/>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CN: flow</a:t>
                      </a:r>
                      <a:r>
                        <a:rPr lang="en-US" altLang="zh-CN" sz="1600" b="0" kern="1200" dirty="0" smtClean="0">
                          <a:ln>
                            <a:noFill/>
                          </a:ln>
                          <a:solidFill>
                            <a:srgbClr val="0000FF"/>
                          </a:solidFill>
                          <a:latin typeface="+mn-lt"/>
                          <a:ea typeface="+mn-ea"/>
                          <a:cs typeface="+mn-cs"/>
                        </a:rPr>
                        <a:t>(IP</a:t>
                      </a:r>
                      <a:r>
                        <a:rPr lang="en-US" altLang="zh-CN" sz="1600" b="0" kern="1200" baseline="-25000" dirty="0" smtClean="0">
                          <a:ln>
                            <a:noFill/>
                          </a:ln>
                          <a:solidFill>
                            <a:srgbClr val="0000FF"/>
                          </a:solidFill>
                          <a:latin typeface="+mn-lt"/>
                          <a:ea typeface="+mn-ea"/>
                          <a:cs typeface="+mn-cs"/>
                        </a:rPr>
                        <a:t>CN</a:t>
                      </a:r>
                      <a:r>
                        <a:rPr lang="en-US" altLang="zh-CN" sz="1600" b="0" kern="1200" dirty="0" smtClean="0">
                          <a:ln>
                            <a:noFill/>
                          </a:ln>
                          <a:solidFill>
                            <a:srgbClr val="0000FF"/>
                          </a:solidFill>
                          <a:latin typeface="+mn-lt"/>
                          <a:ea typeface="+mn-ea"/>
                          <a:cs typeface="+mn-cs"/>
                        </a:rPr>
                        <a:t>,</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cxnSp>
        <p:nvCxnSpPr>
          <p:cNvPr id="43" name="直接箭头连接符 42"/>
          <p:cNvCxnSpPr/>
          <p:nvPr/>
        </p:nvCxnSpPr>
        <p:spPr bwMode="auto">
          <a:xfrm flipH="1" flipV="1">
            <a:off x="4542397" y="2269554"/>
            <a:ext cx="1" cy="134858"/>
          </a:xfrm>
          <a:prstGeom prst="straightConnector1">
            <a:avLst/>
          </a:prstGeom>
          <a:noFill/>
          <a:ln w="9525" cap="flat" cmpd="sng" algn="ctr">
            <a:solidFill>
              <a:srgbClr val="FF0000"/>
            </a:solidFill>
            <a:prstDash val="solid"/>
            <a:round/>
            <a:headEnd type="none" w="med" len="med"/>
            <a:tailEnd type="arrow"/>
          </a:ln>
          <a:effectLst/>
        </p:spPr>
      </p:cxnSp>
      <p:cxnSp>
        <p:nvCxnSpPr>
          <p:cNvPr id="44" name="直接箭头连接符 43"/>
          <p:cNvCxnSpPr/>
          <p:nvPr/>
        </p:nvCxnSpPr>
        <p:spPr bwMode="auto">
          <a:xfrm>
            <a:off x="7943439" y="4091774"/>
            <a:ext cx="0" cy="154593"/>
          </a:xfrm>
          <a:prstGeom prst="straightConnector1">
            <a:avLst/>
          </a:prstGeom>
          <a:noFill/>
          <a:ln w="9525" cap="flat" cmpd="sng" algn="ctr">
            <a:solidFill>
              <a:srgbClr val="0000FF"/>
            </a:solidFill>
            <a:prstDash val="solid"/>
            <a:round/>
            <a:headEnd type="none" w="med" len="med"/>
            <a:tailEnd type="arrow"/>
          </a:ln>
          <a:effectLst/>
        </p:spPr>
      </p:cxnSp>
      <p:graphicFrame>
        <p:nvGraphicFramePr>
          <p:cNvPr id="20" name="表格 38"/>
          <p:cNvGraphicFramePr>
            <a:graphicFrameLocks noGrp="1"/>
          </p:cNvGraphicFramePr>
          <p:nvPr/>
        </p:nvGraphicFramePr>
        <p:xfrm>
          <a:off x="30480" y="426316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IP1, flow(IP1,…)</a:t>
                      </a:r>
                      <a:endParaRPr lang="zh-CN" altLang="en-US" sz="1600" b="0" dirty="0">
                        <a:ln>
                          <a:noFill/>
                        </a:ln>
                        <a:solidFill>
                          <a:srgbClr val="0000FF"/>
                        </a:solidFill>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Comments and suggestions are welcome</a:t>
            </a:r>
            <a:endParaRPr lang="en-US" dirty="0"/>
          </a:p>
        </p:txBody>
      </p:sp>
      <p:sp>
        <p:nvSpPr>
          <p:cNvPr id="4" name="Content Placeholder 3"/>
          <p:cNvSpPr>
            <a:spLocks noGrp="1"/>
          </p:cNvSpPr>
          <p:nvPr>
            <p:ph type="subTitle" idx="1"/>
          </p:nvPr>
        </p:nvSpPr>
        <p:spPr/>
        <p:txBody>
          <a:bodyPr/>
          <a:lstStyle/>
          <a:p>
            <a:r>
              <a:rPr lang="en-US" dirty="0" smtClean="0"/>
              <a:t>Thank you</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Enhanced mobility anchoring work item in </a:t>
            </a:r>
            <a:r>
              <a:rPr lang="en-US" dirty="0" err="1" smtClean="0"/>
              <a:t>dmm</a:t>
            </a:r>
            <a:r>
              <a:rPr lang="en-US" dirty="0" smtClean="0"/>
              <a:t> chapter</a:t>
            </a:r>
            <a:endParaRPr lang="en-US" dirty="0"/>
          </a:p>
        </p:txBody>
      </p:sp>
      <p:sp>
        <p:nvSpPr>
          <p:cNvPr id="3" name="Content Placeholder 2"/>
          <p:cNvSpPr>
            <a:spLocks noGrp="1"/>
          </p:cNvSpPr>
          <p:nvPr>
            <p:ph idx="1"/>
          </p:nvPr>
        </p:nvSpPr>
        <p:spPr/>
        <p:txBody>
          <a:bodyPr/>
          <a:lstStyle/>
          <a:p>
            <a:r>
              <a:rPr lang="en-US" dirty="0" smtClean="0"/>
              <a:t>Enhanced mobility anchoring: define protocol solutions for a gateway and mobility anchor assignment and mid-session mobility anchor switching that go beyond what has been specified, for example, in RFC 6097, 6463, and 5142. Traffic steering associated with the anchor switch is also in-scope if deemed appropriate.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LM and FM in RFC7429</a:t>
            </a:r>
          </a:p>
        </p:txBody>
      </p:sp>
      <p:sp>
        <p:nvSpPr>
          <p:cNvPr id="3" name="Content Placeholder 2"/>
          <p:cNvSpPr>
            <a:spLocks noGrp="1"/>
          </p:cNvSpPr>
          <p:nvPr>
            <p:ph idx="1"/>
          </p:nvPr>
        </p:nvSpPr>
        <p:spPr/>
        <p:txBody>
          <a:bodyPr>
            <a:normAutofit fontScale="85000" lnSpcReduction="10000"/>
          </a:bodyPr>
          <a:lstStyle/>
          <a:p>
            <a:r>
              <a:rPr lang="en-US" dirty="0" smtClean="0"/>
              <a:t>Internetwork Location Management (LM) function: managing and keeping track of the internetwork location of an MN. The location information may be a binding of the IP advertised address/prefix, e.g., </a:t>
            </a:r>
            <a:r>
              <a:rPr lang="en-US" dirty="0" err="1" smtClean="0"/>
              <a:t>HoA</a:t>
            </a:r>
            <a:r>
              <a:rPr lang="en-US" dirty="0" smtClean="0"/>
              <a:t> or HNP, to the IP routing address of the MN or of a node that can forward packets destined to the MN. It is a control plane function. </a:t>
            </a:r>
          </a:p>
          <a:p>
            <a:r>
              <a:rPr lang="en-US" dirty="0" smtClean="0"/>
              <a:t>Forwarding Management (FM) function:  packet interception and forwarding to/from the IP address/prefix assigned to the MN, based on the internetwork location information, either to the destination or to some other network element that knows how to forward the packets to their destination.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Background: </a:t>
            </a:r>
            <a:r>
              <a:rPr lang="en-US" dirty="0" smtClean="0"/>
              <a:t>Functions involved in anchoring</a:t>
            </a:r>
            <a:endParaRPr lang="en-US" dirty="0" smtClean="0"/>
          </a:p>
        </p:txBody>
      </p:sp>
      <p:sp>
        <p:nvSpPr>
          <p:cNvPr id="3" name="Content Placeholder 2"/>
          <p:cNvSpPr>
            <a:spLocks noGrp="1"/>
          </p:cNvSpPr>
          <p:nvPr>
            <p:ph idx="1"/>
          </p:nvPr>
        </p:nvSpPr>
        <p:spPr/>
        <p:txBody>
          <a:bodyPr>
            <a:normAutofit fontScale="92500" lnSpcReduction="10000"/>
          </a:bodyPr>
          <a:lstStyle/>
          <a:p>
            <a:r>
              <a:rPr lang="en-US" dirty="0" smtClean="0"/>
              <a:t>The following functions seem essential to anchoring:</a:t>
            </a:r>
          </a:p>
          <a:p>
            <a:pPr lvl="1"/>
            <a:r>
              <a:rPr lang="en-US" dirty="0" smtClean="0"/>
              <a:t>Allocation of IP prefix/</a:t>
            </a:r>
            <a:r>
              <a:rPr lang="en-US" dirty="0" err="1" smtClean="0"/>
              <a:t>addr</a:t>
            </a:r>
            <a:r>
              <a:rPr lang="en-US" dirty="0" smtClean="0"/>
              <a:t> and Route advertisement.</a:t>
            </a:r>
          </a:p>
          <a:p>
            <a:endParaRPr lang="en-US" dirty="0" smtClean="0"/>
          </a:p>
          <a:p>
            <a:r>
              <a:rPr lang="en-US" dirty="0" smtClean="0"/>
              <a:t>Other functions of anchor in different </a:t>
            </a:r>
            <a:r>
              <a:rPr lang="en-US" dirty="0" smtClean="0"/>
              <a:t>proposals: e</a:t>
            </a:r>
            <a:r>
              <a:rPr lang="en-US" dirty="0" smtClean="0"/>
              <a:t>ach </a:t>
            </a:r>
            <a:r>
              <a:rPr lang="en-US" dirty="0" smtClean="0"/>
              <a:t>function is not necessarily present in all the solutions:</a:t>
            </a:r>
          </a:p>
          <a:p>
            <a:pPr lvl="1"/>
            <a:r>
              <a:rPr lang="en-US" dirty="0" smtClean="0"/>
              <a:t>(1) packets to/from the MN traverse through.</a:t>
            </a:r>
          </a:p>
          <a:p>
            <a:pPr lvl="1"/>
            <a:r>
              <a:rPr lang="en-US" dirty="0" smtClean="0"/>
              <a:t>(2) indirection, e.g., tunneling</a:t>
            </a:r>
          </a:p>
          <a:p>
            <a:pPr lvl="1"/>
            <a:r>
              <a:rPr lang="en-US" dirty="0" smtClean="0"/>
              <a:t>(3) information, e.g., binding </a:t>
            </a:r>
            <a:r>
              <a:rPr lang="en-US" dirty="0" err="1" smtClean="0"/>
              <a:t>HoA</a:t>
            </a:r>
            <a:r>
              <a:rPr lang="en-US" dirty="0" smtClean="0"/>
              <a:t> and </a:t>
            </a:r>
            <a:r>
              <a:rPr lang="en-US" dirty="0" err="1" smtClean="0"/>
              <a:t>CoA</a:t>
            </a:r>
            <a:endParaRPr lang="en-US" dirty="0" smtClean="0"/>
          </a:p>
          <a:p>
            <a:pPr lvl="1"/>
            <a:r>
              <a:rPr lang="en-US" dirty="0" smtClean="0"/>
              <a:t>(4) sends route update, e.g., using BGP</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a:t>
            </a:r>
            <a:r>
              <a:rPr lang="en-US" dirty="0" smtClean="0"/>
              <a:t>on </a:t>
            </a:r>
            <a:r>
              <a:rPr lang="en-US" dirty="0" smtClean="0"/>
              <a:t>IP address anchoring</a:t>
            </a:r>
            <a:endParaRPr lang="en-US" dirty="0" smtClean="0"/>
          </a:p>
        </p:txBody>
      </p:sp>
      <p:sp>
        <p:nvSpPr>
          <p:cNvPr id="3" name="Content Placeholder 2"/>
          <p:cNvSpPr>
            <a:spLocks noGrp="1"/>
          </p:cNvSpPr>
          <p:nvPr>
            <p:ph idx="1"/>
          </p:nvPr>
        </p:nvSpPr>
        <p:spPr/>
        <p:txBody>
          <a:bodyPr/>
          <a:lstStyle/>
          <a:p>
            <a:r>
              <a:rPr lang="en-US" dirty="0" smtClean="0"/>
              <a:t>An </a:t>
            </a:r>
            <a:r>
              <a:rPr lang="en-US" dirty="0" smtClean="0"/>
              <a:t>IP address, i.e., Home Address (</a:t>
            </a:r>
            <a:r>
              <a:rPr lang="en-US" dirty="0" err="1" smtClean="0"/>
              <a:t>HoA</a:t>
            </a:r>
            <a:r>
              <a:rPr lang="en-US" dirty="0" smtClean="0"/>
              <a:t>), or prefix, i.e., Home Network Prefix (HNP) allocated to a mobile node is topologically anchored to a node when the anchor node is able to advertise a connected route into the routing infrastructure for the allocated IP prefixes.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Category</a:t>
            </a:r>
            <a:endParaRPr lang="en-US" dirty="0"/>
          </a:p>
        </p:txBody>
      </p:sp>
      <p:sp>
        <p:nvSpPr>
          <p:cNvPr id="4" name="TextBox 3"/>
          <p:cNvSpPr txBox="1"/>
          <p:nvPr/>
        </p:nvSpPr>
        <p:spPr>
          <a:xfrm>
            <a:off x="-88900" y="1316623"/>
            <a:ext cx="4408579" cy="338554"/>
          </a:xfrm>
          <a:prstGeom prst="rect">
            <a:avLst/>
          </a:prstGeom>
          <a:noFill/>
          <a:ln>
            <a:solidFill>
              <a:srgbClr val="800080"/>
            </a:solidFill>
          </a:ln>
        </p:spPr>
        <p:txBody>
          <a:bodyPr wrap="none" rtlCol="0">
            <a:spAutoFit/>
          </a:bodyPr>
          <a:lstStyle/>
          <a:p>
            <a:r>
              <a:rPr lang="en-US" b="0" dirty="0" smtClean="0">
                <a:solidFill>
                  <a:srgbClr val="0000CC"/>
                </a:solidFill>
              </a:rPr>
              <a:t>Address anchored in current net of attachment</a:t>
            </a:r>
            <a:endParaRPr lang="en-US" b="0" dirty="0">
              <a:solidFill>
                <a:srgbClr val="0000CC"/>
              </a:solidFill>
            </a:endParaRPr>
          </a:p>
        </p:txBody>
      </p:sp>
      <p:sp>
        <p:nvSpPr>
          <p:cNvPr id="5" name="TextBox 4"/>
          <p:cNvSpPr txBox="1"/>
          <p:nvPr/>
        </p:nvSpPr>
        <p:spPr>
          <a:xfrm>
            <a:off x="4445000" y="1316623"/>
            <a:ext cx="4751622" cy="338554"/>
          </a:xfrm>
          <a:prstGeom prst="rect">
            <a:avLst/>
          </a:prstGeom>
          <a:noFill/>
          <a:ln>
            <a:solidFill>
              <a:srgbClr val="800080"/>
            </a:solidFill>
          </a:ln>
        </p:spPr>
        <p:txBody>
          <a:bodyPr wrap="none" rtlCol="0">
            <a:spAutoFit/>
          </a:bodyPr>
          <a:lstStyle/>
          <a:p>
            <a:r>
              <a:rPr lang="en-US" b="0" dirty="0" smtClean="0">
                <a:solidFill>
                  <a:srgbClr val="0000CC"/>
                </a:solidFill>
              </a:rPr>
              <a:t>Address anchored </a:t>
            </a:r>
            <a:r>
              <a:rPr lang="en-US" b="0" dirty="0" smtClean="0">
                <a:solidFill>
                  <a:srgbClr val="FF0000"/>
                </a:solidFill>
              </a:rPr>
              <a:t>not </a:t>
            </a:r>
            <a:r>
              <a:rPr lang="en-US" b="0" dirty="0" smtClean="0">
                <a:solidFill>
                  <a:srgbClr val="0000CC"/>
                </a:solidFill>
              </a:rPr>
              <a:t>in current net of attachment</a:t>
            </a:r>
            <a:endParaRPr lang="en-US" b="0" dirty="0">
              <a:solidFill>
                <a:srgbClr val="0000CC"/>
              </a:solidFill>
            </a:endParaRPr>
          </a:p>
        </p:txBody>
      </p:sp>
      <p:sp>
        <p:nvSpPr>
          <p:cNvPr id="6" name="TextBox 5"/>
          <p:cNvSpPr txBox="1"/>
          <p:nvPr/>
        </p:nvSpPr>
        <p:spPr>
          <a:xfrm>
            <a:off x="80130" y="2438569"/>
            <a:ext cx="2094932" cy="338554"/>
          </a:xfrm>
          <a:prstGeom prst="rect">
            <a:avLst/>
          </a:prstGeom>
          <a:noFill/>
          <a:ln>
            <a:solidFill>
              <a:srgbClr val="800080"/>
            </a:solidFill>
          </a:ln>
        </p:spPr>
        <p:txBody>
          <a:bodyPr wrap="square" rtlCol="0">
            <a:spAutoFit/>
          </a:bodyPr>
          <a:lstStyle/>
          <a:p>
            <a:r>
              <a:rPr lang="en-US" b="0" dirty="0" smtClean="0">
                <a:solidFill>
                  <a:srgbClr val="0000CC"/>
                </a:solidFill>
              </a:rPr>
              <a:t>Changing IP address</a:t>
            </a:r>
            <a:endParaRPr lang="en-US" b="0" dirty="0">
              <a:solidFill>
                <a:srgbClr val="0000CC"/>
              </a:solidFill>
            </a:endParaRPr>
          </a:p>
        </p:txBody>
      </p:sp>
      <p:sp>
        <p:nvSpPr>
          <p:cNvPr id="10" name="TextBox 9"/>
          <p:cNvSpPr txBox="1"/>
          <p:nvPr/>
        </p:nvSpPr>
        <p:spPr>
          <a:xfrm>
            <a:off x="5855274" y="2438569"/>
            <a:ext cx="1936236" cy="338554"/>
          </a:xfrm>
          <a:prstGeom prst="rect">
            <a:avLst/>
          </a:prstGeom>
          <a:noFill/>
          <a:ln>
            <a:solidFill>
              <a:srgbClr val="800080"/>
            </a:solidFill>
          </a:ln>
        </p:spPr>
        <p:txBody>
          <a:bodyPr wrap="none" rtlCol="0">
            <a:spAutoFit/>
          </a:bodyPr>
          <a:lstStyle/>
          <a:p>
            <a:r>
              <a:rPr lang="en-US" b="0" dirty="0" smtClean="0">
                <a:solidFill>
                  <a:srgbClr val="0000CC"/>
                </a:solidFill>
              </a:rPr>
              <a:t>keeping IP address</a:t>
            </a:r>
            <a:endParaRPr lang="en-US" b="0" dirty="0">
              <a:solidFill>
                <a:srgbClr val="0000CC"/>
              </a:solidFill>
            </a:endParaRPr>
          </a:p>
        </p:txBody>
      </p:sp>
      <p:sp>
        <p:nvSpPr>
          <p:cNvPr id="11" name="TextBox 10"/>
          <p:cNvSpPr txBox="1"/>
          <p:nvPr/>
        </p:nvSpPr>
        <p:spPr>
          <a:xfrm>
            <a:off x="2368610" y="2438569"/>
            <a:ext cx="1937838" cy="338554"/>
          </a:xfrm>
          <a:prstGeom prst="rect">
            <a:avLst/>
          </a:prstGeom>
          <a:noFill/>
          <a:ln>
            <a:solidFill>
              <a:srgbClr val="800080"/>
            </a:solidFill>
          </a:ln>
        </p:spPr>
        <p:txBody>
          <a:bodyPr wrap="square" rtlCol="0">
            <a:spAutoFit/>
          </a:bodyPr>
          <a:lstStyle/>
          <a:p>
            <a:r>
              <a:rPr lang="en-US" b="0" dirty="0" smtClean="0">
                <a:solidFill>
                  <a:srgbClr val="0000CC"/>
                </a:solidFill>
              </a:rPr>
              <a:t>Moving IP address</a:t>
            </a:r>
            <a:endParaRPr lang="en-US" b="0" dirty="0">
              <a:solidFill>
                <a:srgbClr val="0000CC"/>
              </a:solidFill>
            </a:endParaRPr>
          </a:p>
        </p:txBody>
      </p:sp>
      <p:sp>
        <p:nvSpPr>
          <p:cNvPr id="12" name="TextBox 11"/>
          <p:cNvSpPr txBox="1"/>
          <p:nvPr/>
        </p:nvSpPr>
        <p:spPr>
          <a:xfrm>
            <a:off x="4652193" y="3767723"/>
            <a:ext cx="1952779" cy="338554"/>
          </a:xfrm>
          <a:prstGeom prst="rect">
            <a:avLst/>
          </a:prstGeom>
          <a:noFill/>
          <a:ln>
            <a:solidFill>
              <a:srgbClr val="800080"/>
            </a:solidFill>
          </a:ln>
        </p:spPr>
        <p:txBody>
          <a:bodyPr wrap="none" rtlCol="0">
            <a:spAutoFit/>
          </a:bodyPr>
          <a:lstStyle/>
          <a:p>
            <a:r>
              <a:rPr lang="en-US" b="0" dirty="0" smtClean="0">
                <a:solidFill>
                  <a:srgbClr val="0000CC"/>
                </a:solidFill>
              </a:rPr>
              <a:t>Indirection of a flow</a:t>
            </a:r>
            <a:endParaRPr lang="en-US" b="0" dirty="0">
              <a:solidFill>
                <a:srgbClr val="0000CC"/>
              </a:solidFill>
            </a:endParaRPr>
          </a:p>
        </p:txBody>
      </p:sp>
      <p:sp>
        <p:nvSpPr>
          <p:cNvPr id="13" name="TextBox 12"/>
          <p:cNvSpPr txBox="1"/>
          <p:nvPr/>
        </p:nvSpPr>
        <p:spPr>
          <a:xfrm>
            <a:off x="6766229" y="3767723"/>
            <a:ext cx="2050561" cy="338554"/>
          </a:xfrm>
          <a:prstGeom prst="rect">
            <a:avLst/>
          </a:prstGeom>
          <a:noFill/>
          <a:ln>
            <a:solidFill>
              <a:srgbClr val="800080"/>
            </a:solidFill>
          </a:ln>
        </p:spPr>
        <p:txBody>
          <a:bodyPr wrap="none" rtlCol="0">
            <a:spAutoFit/>
          </a:bodyPr>
          <a:lstStyle/>
          <a:p>
            <a:r>
              <a:rPr lang="en-US" b="0" dirty="0" smtClean="0">
                <a:solidFill>
                  <a:srgbClr val="0000CC"/>
                </a:solidFill>
              </a:rPr>
              <a:t>Changing indirection</a:t>
            </a:r>
            <a:endParaRPr lang="en-US" b="0" dirty="0">
              <a:solidFill>
                <a:srgbClr val="0000CC"/>
              </a:solidFill>
            </a:endParaRPr>
          </a:p>
        </p:txBody>
      </p:sp>
      <p:cxnSp>
        <p:nvCxnSpPr>
          <p:cNvPr id="15" name="Straight Arrow Connector 14"/>
          <p:cNvCxnSpPr>
            <a:stCxn id="4" idx="2"/>
            <a:endCxn id="6" idx="0"/>
          </p:cNvCxnSpPr>
          <p:nvPr/>
        </p:nvCxnSpPr>
        <p:spPr bwMode="auto">
          <a:xfrm flipH="1">
            <a:off x="1127596" y="1655177"/>
            <a:ext cx="987794" cy="783392"/>
          </a:xfrm>
          <a:prstGeom prst="straightConnector1">
            <a:avLst/>
          </a:prstGeom>
          <a:solidFill>
            <a:schemeClr val="accent1"/>
          </a:solidFill>
          <a:ln w="12700" cap="flat" cmpd="sng" algn="ctr">
            <a:solidFill>
              <a:srgbClr val="800080"/>
            </a:solidFill>
            <a:prstDash val="solid"/>
            <a:round/>
            <a:headEnd type="none" w="sm" len="sm"/>
            <a:tailEnd type="arrow"/>
          </a:ln>
          <a:effectLst/>
        </p:spPr>
      </p:cxnSp>
      <p:cxnSp>
        <p:nvCxnSpPr>
          <p:cNvPr id="18" name="Straight Arrow Connector 17"/>
          <p:cNvCxnSpPr>
            <a:stCxn id="5" idx="2"/>
            <a:endCxn id="10" idx="0"/>
          </p:cNvCxnSpPr>
          <p:nvPr/>
        </p:nvCxnSpPr>
        <p:spPr bwMode="auto">
          <a:xfrm>
            <a:off x="6820811" y="1655177"/>
            <a:ext cx="2581" cy="783392"/>
          </a:xfrm>
          <a:prstGeom prst="straightConnector1">
            <a:avLst/>
          </a:prstGeom>
          <a:solidFill>
            <a:schemeClr val="accent1"/>
          </a:solidFill>
          <a:ln w="12700" cap="flat" cmpd="sng" algn="ctr">
            <a:solidFill>
              <a:srgbClr val="800080"/>
            </a:solidFill>
            <a:prstDash val="solid"/>
            <a:round/>
            <a:headEnd type="none" w="sm" len="sm"/>
            <a:tailEnd type="arrow"/>
          </a:ln>
          <a:effectLst/>
        </p:spPr>
      </p:cxnSp>
      <p:cxnSp>
        <p:nvCxnSpPr>
          <p:cNvPr id="21" name="Straight Arrow Connector 20"/>
          <p:cNvCxnSpPr>
            <a:endCxn id="11" idx="0"/>
          </p:cNvCxnSpPr>
          <p:nvPr/>
        </p:nvCxnSpPr>
        <p:spPr bwMode="auto">
          <a:xfrm>
            <a:off x="2115390" y="1655177"/>
            <a:ext cx="1222139" cy="783392"/>
          </a:xfrm>
          <a:prstGeom prst="straightConnector1">
            <a:avLst/>
          </a:prstGeom>
          <a:solidFill>
            <a:schemeClr val="accent1"/>
          </a:solidFill>
          <a:ln w="12700" cap="flat" cmpd="sng" algn="ctr">
            <a:solidFill>
              <a:srgbClr val="800080"/>
            </a:solidFill>
            <a:prstDash val="solid"/>
            <a:round/>
            <a:headEnd type="none" w="sm" len="sm"/>
            <a:tailEnd type="arrow"/>
          </a:ln>
          <a:effectLst/>
        </p:spPr>
      </p:cxnSp>
      <p:cxnSp>
        <p:nvCxnSpPr>
          <p:cNvPr id="24" name="Straight Arrow Connector 23"/>
          <p:cNvCxnSpPr>
            <a:stCxn id="10" idx="2"/>
            <a:endCxn id="12" idx="0"/>
          </p:cNvCxnSpPr>
          <p:nvPr/>
        </p:nvCxnSpPr>
        <p:spPr bwMode="auto">
          <a:xfrm flipH="1">
            <a:off x="5628583" y="2777123"/>
            <a:ext cx="1194809" cy="990600"/>
          </a:xfrm>
          <a:prstGeom prst="straightConnector1">
            <a:avLst/>
          </a:prstGeom>
          <a:solidFill>
            <a:schemeClr val="accent1"/>
          </a:solidFill>
          <a:ln w="12700" cap="flat" cmpd="sng" algn="ctr">
            <a:solidFill>
              <a:srgbClr val="800080"/>
            </a:solidFill>
            <a:prstDash val="solid"/>
            <a:round/>
            <a:headEnd type="none" w="sm" len="sm"/>
            <a:tailEnd type="arrow"/>
          </a:ln>
          <a:effectLst/>
        </p:spPr>
      </p:cxnSp>
      <p:cxnSp>
        <p:nvCxnSpPr>
          <p:cNvPr id="27" name="Straight Arrow Connector 26"/>
          <p:cNvCxnSpPr>
            <a:stCxn id="10" idx="2"/>
            <a:endCxn id="13" idx="0"/>
          </p:cNvCxnSpPr>
          <p:nvPr/>
        </p:nvCxnSpPr>
        <p:spPr bwMode="auto">
          <a:xfrm>
            <a:off x="6823392" y="2777123"/>
            <a:ext cx="968118" cy="990600"/>
          </a:xfrm>
          <a:prstGeom prst="straightConnector1">
            <a:avLst/>
          </a:prstGeom>
          <a:solidFill>
            <a:schemeClr val="accent1"/>
          </a:solidFill>
          <a:ln w="12700" cap="flat" cmpd="sng" algn="ctr">
            <a:solidFill>
              <a:srgbClr val="800080"/>
            </a:solidFill>
            <a:prstDash val="solid"/>
            <a:round/>
            <a:headEnd type="none" w="sm" len="sm"/>
            <a:tailEnd type="arrow"/>
          </a:ln>
          <a:effec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Address anchored (RA and Prefix allocation)</a:t>
            </a:r>
            <a:br>
              <a:rPr lang="en-US" altLang="zh-CN" dirty="0" smtClean="0"/>
            </a:br>
            <a:r>
              <a:rPr lang="en-US" altLang="zh-CN" dirty="0" smtClean="0"/>
              <a:t>in current network of attachment</a:t>
            </a:r>
            <a:endParaRPr lang="zh-CN" altLang="en-US" dirty="0"/>
          </a:p>
        </p:txBody>
      </p: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IP</a:t>
                      </a:r>
                      <a:r>
                        <a:rPr lang="en-US" altLang="zh-CN" sz="1600" b="0" cap="none" spc="0" baseline="-25000" dirty="0" smtClean="0">
                          <a:ln>
                            <a:noFill/>
                          </a:ln>
                          <a:solidFill>
                            <a:schemeClr val="bg1"/>
                          </a:solidFill>
                          <a:effectLst/>
                          <a:latin typeface="+mj-lt"/>
                          <a:sym typeface="Wingdings" pitchFamily="2" charset="2"/>
                        </a:rPr>
                        <a:t>AR2</a:t>
                      </a:r>
                      <a:endParaRPr lang="zh-CN" altLang="en-US" sz="1600" b="0" cap="none" spc="0" baseline="-2500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AR1:</a:t>
                      </a:r>
                      <a:r>
                        <a:rPr lang="en-US" altLang="zh-CN" sz="1600" b="0" cap="none" spc="0" baseline="0" dirty="0" smtClean="0">
                          <a:ln>
                            <a:noFill/>
                          </a:ln>
                          <a:solidFill>
                            <a:srgbClr val="0000FF"/>
                          </a:solidFill>
                          <a:effectLst/>
                          <a:latin typeface="+mj-lt"/>
                        </a:rPr>
                        <a:t> </a:t>
                      </a:r>
                      <a:r>
                        <a:rPr lang="en-US" altLang="zh-CN" sz="1600" b="0" cap="none" spc="0" dirty="0" smtClean="0">
                          <a:ln>
                            <a:noFill/>
                          </a:ln>
                          <a:solidFill>
                            <a:srgbClr val="0000FF"/>
                          </a:solidFill>
                          <a:effectLst/>
                          <a:latin typeface="+mj-lt"/>
                        </a:rPr>
                        <a:t>RA(IP1)</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MN</a:t>
                      </a:r>
                      <a:endParaRPr lang="zh-CN" altLang="en-US" sz="1600" b="0" cap="none" spc="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AR2: </a:t>
                      </a:r>
                      <a:r>
                        <a:rPr lang="en-US" altLang="zh-CN" sz="1600" b="0" cap="none" spc="0" dirty="0" smtClean="0">
                          <a:ln>
                            <a:noFill/>
                          </a:ln>
                          <a:solidFill>
                            <a:srgbClr val="FF0000"/>
                          </a:solidFill>
                          <a:effectLst/>
                          <a:latin typeface="+mj-lt"/>
                        </a:rPr>
                        <a:t>RA(IP2)</a:t>
                      </a:r>
                      <a:endParaRPr lang="zh-CN" altLang="en-US" sz="1600" b="0" cap="none" spc="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IP2</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Address anchored (RA and Prefix allocation)</a:t>
            </a:r>
            <a:br>
              <a:rPr lang="en-US" altLang="zh-CN" dirty="0" smtClean="0"/>
            </a:br>
            <a:r>
              <a:rPr lang="en-US" altLang="zh-CN" dirty="0" smtClean="0">
                <a:solidFill>
                  <a:srgbClr val="FF0000"/>
                </a:solidFill>
              </a:rPr>
              <a:t>not</a:t>
            </a:r>
            <a:r>
              <a:rPr lang="en-US" altLang="zh-CN" dirty="0" smtClean="0"/>
              <a:t> in current network of attachment</a:t>
            </a:r>
            <a:endParaRPr lang="zh-CN" altLang="en-US" dirty="0"/>
          </a:p>
        </p:txBody>
      </p: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IP</a:t>
                      </a:r>
                      <a:r>
                        <a:rPr lang="en-US" altLang="zh-CN" sz="1600" b="0" cap="none" spc="0" baseline="-25000" dirty="0" smtClean="0">
                          <a:ln>
                            <a:noFill/>
                          </a:ln>
                          <a:solidFill>
                            <a:schemeClr val="bg1"/>
                          </a:solidFill>
                          <a:effectLst/>
                          <a:latin typeface="+mj-lt"/>
                          <a:sym typeface="Wingdings" pitchFamily="2" charset="2"/>
                        </a:rPr>
                        <a:t>AR2</a:t>
                      </a:r>
                      <a:endParaRPr lang="zh-CN" altLang="en-US" sz="1600" b="0" cap="none" spc="0" baseline="-2500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AR1:</a:t>
                      </a:r>
                      <a:r>
                        <a:rPr lang="en-US" altLang="zh-CN" sz="1600" b="0" cap="none" spc="0" baseline="0" dirty="0" smtClean="0">
                          <a:ln>
                            <a:noFill/>
                          </a:ln>
                          <a:solidFill>
                            <a:srgbClr val="0000FF"/>
                          </a:solidFill>
                          <a:effectLst/>
                          <a:latin typeface="+mj-lt"/>
                        </a:rPr>
                        <a:t> </a:t>
                      </a:r>
                      <a:r>
                        <a:rPr lang="en-US" altLang="zh-CN" sz="1600" b="0" cap="none" spc="0" dirty="0" smtClean="0">
                          <a:ln>
                            <a:noFill/>
                          </a:ln>
                          <a:solidFill>
                            <a:srgbClr val="FF0000"/>
                          </a:solidFill>
                          <a:effectLst/>
                          <a:latin typeface="+mj-lt"/>
                        </a:rPr>
                        <a:t>RA(IP1)</a:t>
                      </a:r>
                      <a:endParaRPr lang="zh-CN" altLang="en-US" sz="1600" b="0" cap="none" spc="0" dirty="0">
                        <a:ln>
                          <a:noFill/>
                        </a:ln>
                        <a:solidFill>
                          <a:srgbClr val="FF0000"/>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MN</a:t>
                      </a:r>
                      <a:endParaRPr lang="zh-CN" altLang="en-US" sz="1600" b="0" cap="none" spc="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AR2: RA(IP2)</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IP1</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normAutofit fontScale="90000"/>
          </a:bodyPr>
          <a:lstStyle/>
          <a:p>
            <a:r>
              <a:rPr lang="en-US" altLang="zh-CN" dirty="0" smtClean="0"/>
              <a:t>Changing IP address</a:t>
            </a:r>
            <a:br>
              <a:rPr lang="en-US" altLang="zh-CN" dirty="0" smtClean="0"/>
            </a:br>
            <a:r>
              <a:rPr lang="en-US" altLang="zh-CN" dirty="0" smtClean="0"/>
              <a:t>(address anchored in current network of attachment)</a:t>
            </a:r>
            <a:endParaRPr lang="zh-CN" altLang="en-US" dirty="0"/>
          </a:p>
        </p:txBody>
      </p:sp>
      <p:sp>
        <p:nvSpPr>
          <p:cNvPr id="6" name="右箭头 5"/>
          <p:cNvSpPr/>
          <p:nvPr/>
        </p:nvSpPr>
        <p:spPr bwMode="auto">
          <a:xfrm>
            <a:off x="3926205" y="4210050"/>
            <a:ext cx="1524000" cy="438150"/>
          </a:xfrm>
          <a:prstGeom prst="rightArrow">
            <a:avLst>
              <a:gd name="adj1" fmla="val 50000"/>
              <a:gd name="adj2" fmla="val 75806"/>
            </a:avLst>
          </a:prstGeom>
          <a:noFill/>
          <a:ln w="9525" cap="flat" cmpd="sng" algn="ctr">
            <a:solidFill>
              <a:srgbClr val="0000FF"/>
            </a:solidFill>
            <a:prstDash val="solid"/>
            <a:round/>
            <a:headEnd type="none" w="med" len="med"/>
            <a:tailEnd type="none" w="med" len="med"/>
          </a:ln>
          <a:effectLst/>
        </p:spPr>
        <p:txBody>
          <a:bodyPr vert="horz" wrap="square" lIns="78151" tIns="39081" rIns="78151" bIns="39081" numCol="1" rtlCol="0" anchor="ctr" anchorCtr="1" compatLnSpc="1">
            <a:prstTxWarp prst="textNoShape">
              <a:avLst/>
            </a:prstTxWarp>
          </a:bodyPr>
          <a:lstStyle/>
          <a:p>
            <a:pPr marL="0" marR="0" indent="0" algn="l" defTabSz="671513" rtl="0" eaLnBrk="1" fontAlgn="base" latinLnBrk="0" hangingPunct="1">
              <a:lnSpc>
                <a:spcPct val="14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mj-lt"/>
                <a:ea typeface="方正姚体" pitchFamily="2" charset="-122"/>
                <a:cs typeface="Arial" charset="0"/>
              </a:rPr>
              <a:t>move</a:t>
            </a:r>
            <a:endParaRPr kumimoji="0" lang="zh-CN" altLang="en-US" sz="1600" b="1" i="0" u="none" strike="noStrike" cap="none" normalizeH="0" baseline="0" dirty="0" smtClean="0">
              <a:ln>
                <a:noFill/>
              </a:ln>
              <a:solidFill>
                <a:srgbClr val="0000FF"/>
              </a:solidFill>
              <a:effectLst/>
              <a:latin typeface="+mj-lt"/>
              <a:ea typeface="方正姚体" pitchFamily="2" charset="-122"/>
              <a:cs typeface="Arial" charset="0"/>
            </a:endParaRPr>
          </a:p>
        </p:txBody>
      </p:sp>
      <p:sp>
        <p:nvSpPr>
          <p:cNvPr id="17" name="TextBox 16"/>
          <p:cNvSpPr txBox="1"/>
          <p:nvPr/>
        </p:nvSpPr>
        <p:spPr>
          <a:xfrm>
            <a:off x="30480" y="2556510"/>
            <a:ext cx="617477" cy="338554"/>
          </a:xfrm>
          <a:prstGeom prst="rect">
            <a:avLst/>
          </a:prstGeom>
          <a:noFill/>
        </p:spPr>
        <p:txBody>
          <a:bodyPr wrap="none" rtlCol="0">
            <a:spAutoFit/>
          </a:bodyPr>
          <a:lstStyle/>
          <a:p>
            <a:r>
              <a:rPr lang="en-US" altLang="zh-CN" sz="1600" b="0" dirty="0" smtClean="0">
                <a:solidFill>
                  <a:srgbClr val="0000FF"/>
                </a:solidFill>
                <a:latin typeface="+mj-lt"/>
              </a:rPr>
              <a:t>Net1</a:t>
            </a:r>
            <a:endParaRPr lang="zh-CN" altLang="en-US" sz="1600" b="0" dirty="0">
              <a:solidFill>
                <a:srgbClr val="0000FF"/>
              </a:solidFill>
              <a:latin typeface="+mj-lt"/>
            </a:endParaRPr>
          </a:p>
        </p:txBody>
      </p:sp>
      <p:sp>
        <p:nvSpPr>
          <p:cNvPr id="18" name="TextBox 17"/>
          <p:cNvSpPr txBox="1"/>
          <p:nvPr/>
        </p:nvSpPr>
        <p:spPr>
          <a:xfrm>
            <a:off x="3408045" y="729615"/>
            <a:ext cx="617477" cy="338554"/>
          </a:xfrm>
          <a:prstGeom prst="rect">
            <a:avLst/>
          </a:prstGeom>
          <a:noFill/>
        </p:spPr>
        <p:txBody>
          <a:bodyPr wrap="none" rtlCol="0">
            <a:spAutoFit/>
          </a:bodyPr>
          <a:lstStyle/>
          <a:p>
            <a:r>
              <a:rPr lang="en-US" altLang="zh-CN" sz="1600" b="0" dirty="0" smtClean="0">
                <a:solidFill>
                  <a:srgbClr val="0000FF"/>
                </a:solidFill>
                <a:latin typeface="+mj-lt"/>
              </a:rPr>
              <a:t>Net3</a:t>
            </a:r>
            <a:endParaRPr lang="zh-CN" altLang="en-US" sz="1600" b="0" dirty="0">
              <a:solidFill>
                <a:srgbClr val="0000FF"/>
              </a:solidFill>
              <a:latin typeface="+mj-lt"/>
            </a:endParaRPr>
          </a:p>
        </p:txBody>
      </p:sp>
      <p:sp>
        <p:nvSpPr>
          <p:cNvPr id="19" name="TextBox 18"/>
          <p:cNvSpPr txBox="1"/>
          <p:nvPr/>
        </p:nvSpPr>
        <p:spPr>
          <a:xfrm>
            <a:off x="6755130" y="2541270"/>
            <a:ext cx="617477" cy="338554"/>
          </a:xfrm>
          <a:prstGeom prst="rect">
            <a:avLst/>
          </a:prstGeom>
          <a:noFill/>
        </p:spPr>
        <p:txBody>
          <a:bodyPr wrap="none" rtlCol="0">
            <a:spAutoFit/>
          </a:bodyPr>
          <a:lstStyle/>
          <a:p>
            <a:r>
              <a:rPr lang="en-US" altLang="zh-CN" sz="1600" b="0" dirty="0" smtClean="0">
                <a:solidFill>
                  <a:srgbClr val="0000FF"/>
                </a:solidFill>
                <a:latin typeface="+mj-lt"/>
              </a:rPr>
              <a:t>Net2</a:t>
            </a:r>
            <a:endParaRPr lang="zh-CN" altLang="en-US" sz="1600" b="0" dirty="0">
              <a:solidFill>
                <a:srgbClr val="0000FF"/>
              </a:solidFill>
              <a:latin typeface="+mj-lt"/>
            </a:endParaRPr>
          </a:p>
        </p:txBody>
      </p:sp>
      <p:graphicFrame>
        <p:nvGraphicFramePr>
          <p:cNvPr id="37" name="表格 36"/>
          <p:cNvGraphicFramePr>
            <a:graphicFrameLocks noGrp="1"/>
          </p:cNvGraphicFramePr>
          <p:nvPr/>
        </p:nvGraphicFramePr>
        <p:xfrm>
          <a:off x="30480" y="289918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IP</a:t>
                      </a:r>
                      <a:r>
                        <a:rPr lang="en-US" altLang="zh-CN" sz="1600" b="0" cap="none" spc="0" baseline="-25000" dirty="0" smtClean="0">
                          <a:ln>
                            <a:noFill/>
                          </a:ln>
                          <a:solidFill>
                            <a:schemeClr val="bg1"/>
                          </a:solidFill>
                          <a:effectLst/>
                          <a:latin typeface="+mj-lt"/>
                          <a:sym typeface="Wingdings" pitchFamily="2" charset="2"/>
                        </a:rPr>
                        <a:t>AR2</a:t>
                      </a:r>
                      <a:endParaRPr lang="zh-CN" altLang="en-US" sz="1600" b="0" cap="none" spc="0" baseline="-2500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AR1:</a:t>
                      </a:r>
                      <a:r>
                        <a:rPr lang="en-US" altLang="zh-CN" sz="1600" b="0" cap="none" spc="0" baseline="0" dirty="0" smtClean="0">
                          <a:ln>
                            <a:noFill/>
                          </a:ln>
                          <a:solidFill>
                            <a:srgbClr val="0000FF"/>
                          </a:solidFill>
                          <a:effectLst/>
                          <a:latin typeface="+mj-lt"/>
                        </a:rPr>
                        <a:t> </a:t>
                      </a:r>
                      <a:r>
                        <a:rPr lang="en-US" altLang="zh-CN" sz="1600" b="0" cap="none" spc="0" dirty="0" smtClean="0">
                          <a:ln>
                            <a:noFill/>
                          </a:ln>
                          <a:solidFill>
                            <a:srgbClr val="0000FF"/>
                          </a:solidFill>
                          <a:effectLst/>
                          <a:latin typeface="+mj-lt"/>
                        </a:rPr>
                        <a:t>RA(IP1)</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38" name="表格 37"/>
          <p:cNvGraphicFramePr>
            <a:graphicFrameLocks noGrp="1"/>
          </p:cNvGraphicFramePr>
          <p:nvPr/>
        </p:nvGraphicFramePr>
        <p:xfrm>
          <a:off x="6755130" y="2883941"/>
          <a:ext cx="2341245" cy="119380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cap="none" spc="0" baseline="0" dirty="0" smtClean="0">
                          <a:ln>
                            <a:noFill/>
                          </a:ln>
                          <a:solidFill>
                            <a:schemeClr val="bg1"/>
                          </a:solidFill>
                          <a:effectLst/>
                          <a:latin typeface="+mj-lt"/>
                        </a:rPr>
                        <a:t>Flow(IP1,…)</a:t>
                      </a:r>
                      <a:r>
                        <a:rPr lang="en-US" altLang="zh-CN" sz="1600" b="0" cap="none" spc="0" baseline="0" dirty="0" smtClean="0">
                          <a:ln>
                            <a:noFill/>
                          </a:ln>
                          <a:solidFill>
                            <a:schemeClr val="bg1"/>
                          </a:solidFill>
                          <a:effectLst/>
                          <a:latin typeface="+mj-lt"/>
                          <a:sym typeface="Wingdings" pitchFamily="2" charset="2"/>
                        </a:rPr>
                        <a:t>MN</a:t>
                      </a:r>
                      <a:endParaRPr lang="zh-CN" altLang="en-US" sz="1600" b="0" cap="none" spc="0" dirty="0">
                        <a:ln>
                          <a:noFill/>
                        </a:ln>
                        <a:solidFill>
                          <a:schemeClr val="bg1"/>
                        </a:solidFill>
                        <a:effectLst/>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AR2: RA(IP2)</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0" name="表格 39"/>
          <p:cNvGraphicFramePr>
            <a:graphicFrameLocks noGrp="1"/>
          </p:cNvGraphicFramePr>
          <p:nvPr/>
        </p:nvGraphicFramePr>
        <p:xfrm>
          <a:off x="6755130" y="424792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IP2,</a:t>
                      </a:r>
                      <a:r>
                        <a:rPr lang="en-US" altLang="zh-CN" sz="1600" b="0" kern="1200" dirty="0" smtClean="0">
                          <a:ln>
                            <a:noFill/>
                          </a:ln>
                          <a:solidFill>
                            <a:srgbClr val="0000FF"/>
                          </a:solidFill>
                          <a:latin typeface="+mn-lt"/>
                          <a:ea typeface="+mn-ea"/>
                          <a:cs typeface="+mn-cs"/>
                        </a:rPr>
                        <a:t> flow(</a:t>
                      </a:r>
                      <a:r>
                        <a:rPr lang="en-US" altLang="zh-CN" sz="1600" b="0" kern="1200" dirty="0" smtClean="0">
                          <a:ln>
                            <a:noFill/>
                          </a:ln>
                          <a:solidFill>
                            <a:srgbClr val="FF0000"/>
                          </a:solidFill>
                          <a:latin typeface="+mn-lt"/>
                          <a:ea typeface="+mn-ea"/>
                          <a:cs typeface="+mn-cs"/>
                        </a:rPr>
                        <a:t>IP2</a:t>
                      </a:r>
                      <a:r>
                        <a:rPr lang="en-US" altLang="zh-CN" sz="1600" b="0" kern="1200" dirty="0" smtClean="0">
                          <a:ln>
                            <a:noFill/>
                          </a:ln>
                          <a:solidFill>
                            <a:srgbClr val="0000FF"/>
                          </a:solidFill>
                          <a:latin typeface="+mn-lt"/>
                          <a:ea typeface="+mn-ea"/>
                          <a:cs typeface="+mn-cs"/>
                        </a:rPr>
                        <a:t>,…)</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1" name="表格 40"/>
          <p:cNvGraphicFramePr>
            <a:graphicFrameLocks noGrp="1"/>
          </p:cNvGraphicFramePr>
          <p:nvPr/>
        </p:nvGraphicFramePr>
        <p:xfrm>
          <a:off x="3408045" y="1072286"/>
          <a:ext cx="2341245" cy="1193800"/>
        </p:xfrm>
        <a:graphic>
          <a:graphicData uri="http://schemas.openxmlformats.org/drawingml/2006/table">
            <a:tbl>
              <a:tblPr firstRow="1" bandRow="1">
                <a:tableStyleId>{5C22544A-7EE6-4342-B048-85BDC9FD1C3A}</a:tableStyleId>
              </a:tblPr>
              <a:tblGrid>
                <a:gridCol w="2341245"/>
              </a:tblGrid>
              <a:tr h="804139">
                <a:tc>
                  <a:txBody>
                    <a:bodyPr/>
                    <a:lstStyle/>
                    <a:p>
                      <a:pPr algn="r"/>
                      <a:r>
                        <a:rPr lang="en-US" altLang="zh-CN" sz="1600" b="0" cap="none" spc="0" dirty="0" smtClean="0">
                          <a:ln>
                            <a:noFill/>
                          </a:ln>
                          <a:solidFill>
                            <a:schemeClr val="bg1"/>
                          </a:solidFill>
                          <a:effectLst/>
                          <a:latin typeface="+mj-lt"/>
                        </a:rPr>
                        <a:t>Indirection</a:t>
                      </a:r>
                      <a:endParaRPr lang="en-US" altLang="zh-CN" sz="1600" b="0" cap="none" spc="0" baseline="0" dirty="0" smtClean="0">
                        <a:ln>
                          <a:noFill/>
                        </a:ln>
                        <a:solidFill>
                          <a:schemeClr val="bg1"/>
                        </a:solidFill>
                        <a:effectLst/>
                        <a:latin typeface="+mj-lt"/>
                      </a:endParaRPr>
                    </a:p>
                    <a:p>
                      <a:pPr algn="r"/>
                      <a:endParaRPr lang="en-US" altLang="zh-CN" sz="1600" b="0" cap="none" spc="0" baseline="0" dirty="0" smtClean="0">
                        <a:ln>
                          <a:noFill/>
                        </a:ln>
                        <a:solidFill>
                          <a:schemeClr val="bg1"/>
                        </a:solidFill>
                        <a:effectLst/>
                        <a:latin typeface="+mj-lt"/>
                      </a:endParaRPr>
                    </a:p>
                    <a:p>
                      <a:pPr algn="r"/>
                      <a:r>
                        <a:rPr lang="en-US" altLang="zh-CN" sz="1600" b="0" kern="1200" cap="none" spc="0" baseline="0" dirty="0" smtClean="0">
                          <a:ln>
                            <a:noFill/>
                          </a:ln>
                          <a:solidFill>
                            <a:schemeClr val="bg1"/>
                          </a:solidFill>
                          <a:effectLst/>
                          <a:latin typeface="+mn-lt"/>
                          <a:ea typeface="+mn-ea"/>
                          <a:cs typeface="+mn-cs"/>
                        </a:rPr>
                        <a:t>flow(IP1,…)</a:t>
                      </a:r>
                      <a:r>
                        <a:rPr lang="en-US" altLang="zh-CN" sz="1600" b="0" kern="1200" cap="none" spc="0" baseline="0" dirty="0" smtClean="0">
                          <a:ln>
                            <a:noFill/>
                          </a:ln>
                          <a:solidFill>
                            <a:schemeClr val="bg1"/>
                          </a:solidFill>
                          <a:effectLst/>
                          <a:latin typeface="+mn-lt"/>
                          <a:ea typeface="+mn-ea"/>
                          <a:cs typeface="+mn-cs"/>
                          <a:sym typeface="Wingdings" pitchFamily="2" charset="2"/>
                        </a:rPr>
                        <a:t>IP</a:t>
                      </a:r>
                      <a:r>
                        <a:rPr lang="en-US" altLang="zh-CN" sz="1600" b="0" kern="1200" cap="none" spc="0" baseline="-25000" dirty="0" smtClean="0">
                          <a:ln>
                            <a:noFill/>
                          </a:ln>
                          <a:solidFill>
                            <a:schemeClr val="bg1"/>
                          </a:solidFill>
                          <a:effectLst/>
                          <a:latin typeface="+mn-lt"/>
                          <a:ea typeface="+mn-ea"/>
                          <a:cs typeface="+mn-cs"/>
                          <a:sym typeface="Wingdings" pitchFamily="2" charset="2"/>
                        </a:rPr>
                        <a:t>AR2</a:t>
                      </a:r>
                      <a:endParaRPr lang="zh-CN" altLang="en-US" sz="1600" b="0" kern="1200" cap="none" spc="0" baseline="-25000" dirty="0">
                        <a:ln>
                          <a:noFill/>
                        </a:ln>
                        <a:solidFill>
                          <a:schemeClr val="bg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r h="370840">
                <a:tc>
                  <a:txBody>
                    <a:bodyPr/>
                    <a:lstStyle/>
                    <a:p>
                      <a:pPr algn="r"/>
                      <a:r>
                        <a:rPr lang="en-US" altLang="zh-CN" sz="1600" b="0" cap="none" spc="0" dirty="0" smtClean="0">
                          <a:ln>
                            <a:noFill/>
                          </a:ln>
                          <a:solidFill>
                            <a:srgbClr val="0000FF"/>
                          </a:solidFill>
                          <a:effectLst/>
                          <a:latin typeface="+mj-lt"/>
                        </a:rPr>
                        <a:t>AR3: RA(IP</a:t>
                      </a:r>
                      <a:r>
                        <a:rPr lang="en-US" altLang="zh-CN" sz="1600" b="0" cap="none" spc="0" baseline="-25000" dirty="0" smtClean="0">
                          <a:ln>
                            <a:noFill/>
                          </a:ln>
                          <a:solidFill>
                            <a:srgbClr val="0000FF"/>
                          </a:solidFill>
                          <a:effectLst/>
                          <a:latin typeface="+mj-lt"/>
                        </a:rPr>
                        <a:t>CN</a:t>
                      </a:r>
                      <a:r>
                        <a:rPr lang="en-US" altLang="zh-CN" sz="1600" b="0" cap="none" spc="0" dirty="0" smtClean="0">
                          <a:ln>
                            <a:noFill/>
                          </a:ln>
                          <a:solidFill>
                            <a:srgbClr val="0000FF"/>
                          </a:solidFill>
                          <a:effectLst/>
                          <a:latin typeface="+mj-lt"/>
                        </a:rPr>
                        <a:t>)</a:t>
                      </a:r>
                      <a:endParaRPr lang="zh-CN" altLang="en-US" sz="1600" b="0" cap="none" spc="0" dirty="0">
                        <a:ln>
                          <a:noFill/>
                        </a:ln>
                        <a:solidFill>
                          <a:srgbClr val="0000FF"/>
                        </a:solidFill>
                        <a:effectLst/>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graphicFrame>
        <p:nvGraphicFramePr>
          <p:cNvPr id="42" name="表格 41"/>
          <p:cNvGraphicFramePr>
            <a:graphicFrameLocks noGrp="1"/>
          </p:cNvGraphicFramePr>
          <p:nvPr/>
        </p:nvGraphicFramePr>
        <p:xfrm>
          <a:off x="3392805" y="2421026"/>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CN: flow(</a:t>
                      </a:r>
                      <a:r>
                        <a:rPr lang="en-US" altLang="zh-CN" sz="1600" b="0" dirty="0" smtClean="0">
                          <a:ln>
                            <a:noFill/>
                          </a:ln>
                          <a:solidFill>
                            <a:srgbClr val="FF0000"/>
                          </a:solidFill>
                          <a:latin typeface="+mj-lt"/>
                        </a:rPr>
                        <a:t>IP2</a:t>
                      </a:r>
                      <a:r>
                        <a:rPr lang="en-US" altLang="zh-CN" sz="1600" b="0" dirty="0" smtClean="0">
                          <a:ln>
                            <a:noFill/>
                          </a:ln>
                          <a:solidFill>
                            <a:srgbClr val="0000FF"/>
                          </a:solidFill>
                          <a:latin typeface="+mj-lt"/>
                        </a:rPr>
                        <a:t>,IP</a:t>
                      </a:r>
                      <a:r>
                        <a:rPr lang="en-US" altLang="zh-CN" sz="1600" b="0" baseline="-25000" dirty="0" smtClean="0">
                          <a:ln>
                            <a:noFill/>
                          </a:ln>
                          <a:solidFill>
                            <a:srgbClr val="0000FF"/>
                          </a:solidFill>
                          <a:latin typeface="+mj-lt"/>
                        </a:rPr>
                        <a:t>CN</a:t>
                      </a:r>
                      <a:r>
                        <a:rPr lang="en-US" altLang="zh-CN" sz="1600" b="0" dirty="0" smtClean="0">
                          <a:ln>
                            <a:noFill/>
                          </a:ln>
                          <a:solidFill>
                            <a:srgbClr val="0000FF"/>
                          </a:solidFill>
                          <a:latin typeface="+mj-lt"/>
                        </a:rPr>
                        <a:t>, …)</a:t>
                      </a:r>
                      <a:endParaRPr lang="zh-CN" altLang="en-US" sz="1600" b="0" dirty="0">
                        <a:ln>
                          <a:noFill/>
                        </a:ln>
                        <a:solidFill>
                          <a:srgbClr val="0000FF"/>
                        </a:solidFill>
                        <a:latin typeface="+mj-lt"/>
                      </a:endParaRPr>
                    </a:p>
                  </a:txBody>
                  <a:tcPr>
                    <a:lnL w="12700" cap="flat" cmpd="sng" algn="ctr">
                      <a:solidFill>
                        <a:srgbClr val="660066"/>
                      </a:solidFill>
                      <a:prstDash val="solid"/>
                      <a:round/>
                      <a:headEnd type="none" w="med" len="med"/>
                      <a:tailEnd type="none" w="med" len="med"/>
                    </a:lnL>
                    <a:lnR w="12700" cap="flat" cmpd="sng" algn="ctr">
                      <a:solidFill>
                        <a:srgbClr val="660066"/>
                      </a:solidFill>
                      <a:prstDash val="solid"/>
                      <a:round/>
                      <a:headEnd type="none" w="med" len="med"/>
                      <a:tailEnd type="none" w="med" len="med"/>
                    </a:lnR>
                    <a:lnT w="12700" cap="flat" cmpd="sng" algn="ctr">
                      <a:solidFill>
                        <a:srgbClr val="660066"/>
                      </a:solidFill>
                      <a:prstDash val="solid"/>
                      <a:round/>
                      <a:headEnd type="none" w="med" len="med"/>
                      <a:tailEnd type="none" w="med" len="med"/>
                    </a:lnT>
                    <a:lnB w="12700" cap="flat" cmpd="sng" algn="ctr">
                      <a:solidFill>
                        <a:srgbClr val="660066"/>
                      </a:solidFill>
                      <a:prstDash val="solid"/>
                      <a:round/>
                      <a:headEnd type="none" w="med" len="med"/>
                      <a:tailEnd type="none" w="med" len="med"/>
                    </a:lnB>
                    <a:noFill/>
                  </a:tcPr>
                </a:tc>
              </a:tr>
            </a:tbl>
          </a:graphicData>
        </a:graphic>
      </p:graphicFrame>
      <p:cxnSp>
        <p:nvCxnSpPr>
          <p:cNvPr id="43" name="直接箭头连接符 42"/>
          <p:cNvCxnSpPr/>
          <p:nvPr/>
        </p:nvCxnSpPr>
        <p:spPr bwMode="auto">
          <a:xfrm flipH="1" flipV="1">
            <a:off x="4542397" y="2269554"/>
            <a:ext cx="1" cy="134858"/>
          </a:xfrm>
          <a:prstGeom prst="straightConnector1">
            <a:avLst/>
          </a:prstGeom>
          <a:noFill/>
          <a:ln w="9525" cap="flat" cmpd="sng" algn="ctr">
            <a:solidFill>
              <a:srgbClr val="FF0000"/>
            </a:solidFill>
            <a:prstDash val="solid"/>
            <a:round/>
            <a:headEnd type="none" w="med" len="med"/>
            <a:tailEnd type="arrow"/>
          </a:ln>
          <a:effectLst/>
        </p:spPr>
      </p:cxnSp>
      <p:cxnSp>
        <p:nvCxnSpPr>
          <p:cNvPr id="44" name="直接箭头连接符 43"/>
          <p:cNvCxnSpPr/>
          <p:nvPr/>
        </p:nvCxnSpPr>
        <p:spPr bwMode="auto">
          <a:xfrm>
            <a:off x="7943439" y="4091774"/>
            <a:ext cx="0" cy="154593"/>
          </a:xfrm>
          <a:prstGeom prst="straightConnector1">
            <a:avLst/>
          </a:prstGeom>
          <a:noFill/>
          <a:ln w="9525" cap="flat" cmpd="sng" algn="ctr">
            <a:solidFill>
              <a:srgbClr val="0000FF"/>
            </a:solidFill>
            <a:prstDash val="solid"/>
            <a:round/>
            <a:headEnd type="none" w="med" len="med"/>
            <a:tailEnd type="arrow"/>
          </a:ln>
          <a:effectLst/>
        </p:spPr>
      </p:cxnSp>
      <p:cxnSp>
        <p:nvCxnSpPr>
          <p:cNvPr id="20" name="直接箭头连接符 12"/>
          <p:cNvCxnSpPr/>
          <p:nvPr/>
        </p:nvCxnSpPr>
        <p:spPr bwMode="auto">
          <a:xfrm>
            <a:off x="5791200" y="2038350"/>
            <a:ext cx="933450" cy="1800225"/>
          </a:xfrm>
          <a:prstGeom prst="straightConnector1">
            <a:avLst/>
          </a:prstGeom>
          <a:noFill/>
          <a:ln w="9525" cap="flat" cmpd="sng" algn="ctr">
            <a:solidFill>
              <a:srgbClr val="FF0000"/>
            </a:solidFill>
            <a:prstDash val="solid"/>
            <a:round/>
            <a:headEnd type="none" w="med" len="med"/>
            <a:tailEnd type="arrow"/>
          </a:ln>
          <a:effectLst/>
        </p:spPr>
      </p:cxnSp>
      <p:graphicFrame>
        <p:nvGraphicFramePr>
          <p:cNvPr id="22" name="表格 38"/>
          <p:cNvGraphicFramePr>
            <a:graphicFrameLocks noGrp="1"/>
          </p:cNvGraphicFramePr>
          <p:nvPr/>
        </p:nvGraphicFramePr>
        <p:xfrm>
          <a:off x="30480" y="4263161"/>
          <a:ext cx="2341245" cy="370840"/>
        </p:xfrm>
        <a:graphic>
          <a:graphicData uri="http://schemas.openxmlformats.org/drawingml/2006/table">
            <a:tbl>
              <a:tblPr firstRow="1" bandRow="1">
                <a:tableStyleId>{5C22544A-7EE6-4342-B048-85BDC9FD1C3A}</a:tableStyleId>
              </a:tblPr>
              <a:tblGrid>
                <a:gridCol w="2341245"/>
              </a:tblGrid>
              <a:tr h="370840">
                <a:tc>
                  <a:txBody>
                    <a:bodyPr/>
                    <a:lstStyle/>
                    <a:p>
                      <a:pPr algn="r"/>
                      <a:r>
                        <a:rPr lang="en-US" altLang="zh-CN" sz="1600" b="0" dirty="0" smtClean="0">
                          <a:ln>
                            <a:noFill/>
                          </a:ln>
                          <a:solidFill>
                            <a:srgbClr val="0000FF"/>
                          </a:solidFill>
                          <a:latin typeface="+mj-lt"/>
                        </a:rPr>
                        <a:t>MN:</a:t>
                      </a:r>
                      <a:r>
                        <a:rPr lang="en-US" altLang="zh-CN" sz="1600" b="0" baseline="0" dirty="0" smtClean="0">
                          <a:ln>
                            <a:noFill/>
                          </a:ln>
                          <a:solidFill>
                            <a:srgbClr val="0000FF"/>
                          </a:solidFill>
                          <a:latin typeface="+mj-lt"/>
                        </a:rPr>
                        <a:t> </a:t>
                      </a:r>
                      <a:r>
                        <a:rPr lang="en-US" altLang="zh-CN" sz="1600" b="0" dirty="0" smtClean="0">
                          <a:ln>
                            <a:noFill/>
                          </a:ln>
                          <a:solidFill>
                            <a:srgbClr val="0000FF"/>
                          </a:solidFill>
                          <a:latin typeface="+mj-lt"/>
                        </a:rPr>
                        <a:t>IP1, flow(IP1,…)</a:t>
                      </a:r>
                      <a:endParaRPr lang="zh-CN" altLang="en-US" sz="1600" b="0" dirty="0">
                        <a:ln>
                          <a:noFill/>
                        </a:ln>
                        <a:solidFill>
                          <a:srgbClr val="0000FF"/>
                        </a:solidFill>
                        <a:latin typeface="+mj-lt"/>
                      </a:endParaRPr>
                    </a:p>
                  </a:txBody>
                  <a:tcPr>
                    <a:lnL w="12700" cap="flat" cmpd="sng" algn="ctr">
                      <a:solidFill>
                        <a:srgbClr val="660066"/>
                      </a:solidFill>
                      <a:prstDash val="dash"/>
                      <a:round/>
                      <a:headEnd type="none" w="med" len="med"/>
                      <a:tailEnd type="none" w="med" len="med"/>
                    </a:lnL>
                    <a:lnR w="12700" cap="flat" cmpd="sng" algn="ctr">
                      <a:solidFill>
                        <a:srgbClr val="660066"/>
                      </a:solidFill>
                      <a:prstDash val="dash"/>
                      <a:round/>
                      <a:headEnd type="none" w="med" len="med"/>
                      <a:tailEnd type="none" w="med" len="med"/>
                    </a:lnR>
                    <a:lnT w="12700" cap="flat" cmpd="sng" algn="ctr">
                      <a:solidFill>
                        <a:srgbClr val="660066"/>
                      </a:solidFill>
                      <a:prstDash val="dash"/>
                      <a:round/>
                      <a:headEnd type="none" w="med" len="med"/>
                      <a:tailEnd type="none" w="med" len="med"/>
                    </a:lnT>
                    <a:lnB w="12700" cap="flat" cmpd="sng" algn="ctr">
                      <a:solidFill>
                        <a:srgbClr val="660066"/>
                      </a:solidFill>
                      <a:prstDash val="dash"/>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_SAM TEMPLATE">
  <a:themeElements>
    <a:clrScheme name="2_SAM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2_SAM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2_SAM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SAM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2_SAM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SAM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SAM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SAM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2_SAM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48542</TotalTime>
  <Words>697</Words>
  <Application>Microsoft Office PowerPoint</Application>
  <PresentationFormat>On-screen Show (16:9)</PresentationFormat>
  <Paragraphs>150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2_SAM TEMPLATE</vt:lpstr>
      <vt:lpstr>Enhanced Mobility Anchors</vt:lpstr>
      <vt:lpstr>Enhanced mobility anchoring work item in dmm chapter</vt:lpstr>
      <vt:lpstr>Background: LM and FM in RFC7429</vt:lpstr>
      <vt:lpstr>Background: Functions involved in anchoring</vt:lpstr>
      <vt:lpstr>Description on IP address anchoring</vt:lpstr>
      <vt:lpstr>Category</vt:lpstr>
      <vt:lpstr>Address anchored (RA and Prefix allocation) in current network of attachment</vt:lpstr>
      <vt:lpstr>Address anchored (RA and Prefix allocation) not in current network of attachment</vt:lpstr>
      <vt:lpstr>Changing IP address (address anchored in current network of attachment)</vt:lpstr>
      <vt:lpstr>Moving IP address (address anchored in current network of attachment)</vt:lpstr>
      <vt:lpstr>Keeping IP address (address anchored not in current network of attachment)</vt:lpstr>
      <vt:lpstr>Indirection of a flow (keeping IP address)</vt:lpstr>
      <vt:lpstr>Changing indirection (keeping IP address)</vt:lpstr>
      <vt:lpstr>Comments and suggestions are welcome</vt:lpstr>
    </vt:vector>
  </TitlesOfParts>
  <Company>AT&amp;T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hachan</dc:creator>
  <cp:lastModifiedBy>c73782</cp:lastModifiedBy>
  <cp:revision>1086</cp:revision>
  <cp:lastPrinted>2000-04-10T21:29:30Z</cp:lastPrinted>
  <dcterms:created xsi:type="dcterms:W3CDTF">2000-03-13T21:22:56Z</dcterms:created>
  <dcterms:modified xsi:type="dcterms:W3CDTF">2015-06-05T18:41:43Z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(5)qYCh+tL5rbRJEZxC7hiSTuSogP2fU5kt648qhQUJ8M4tVxpbSQ9e0ha83VTfIeHA+sgMl8GK_x000d_ hcBcH5WVKM34+ll8+myKttxHuj0irJHVuxH1BRiEvUOjDluuKT+LojjgLa419nMafJSqsFJP_x000d_ 93H/maNOuioyYuZWXDAxyY5304Y4D2zl8Q/6dxmLmR57iwNUde6d7Hll3+IVFh2UyAYXfvO9_x000d_ aI9qR8C4F715UVwyCa</vt:lpwstr>
  </property>
  <property fmtid="{D5CDD505-2E9C-101B-9397-08002B2CF9AE}" pid="3" name="_ms_pID_7253431">
    <vt:lpwstr>XBpBdcskLB8eP19WSVn9W43ADcrnPgpy5+A3rigFWgCprPL3i8h/Hr_x000d_ Ol1Ph59yEUKWyGJOBL0S3YYn8fwR3FoQrfW2Ash8ppDED4x3muEmVH/ZW5hz1LZXG0GyHO2v_x000d_ I7gQ2fOQ9xqvUU6pLSgN1DgbKNc98W2Gtx9eBqQIo7j8iP6DJMvshRM48jempfRdDhkvinzn_x000d_ MpwqM2sxmsmppiahT9296i1Mo3i3IBuDYPS5</vt:lpwstr>
  </property>
  <property fmtid="{D5CDD505-2E9C-101B-9397-08002B2CF9AE}" pid="4" name="_ms_pID_7253432">
    <vt:lpwstr>LnVcdQQ3zBPJ7PXEwYGULpfYpGInK6iaG1rm_x000d_ VEHp8FpxNin2HMlDfl5XWV04Djoj4KABaWR0zH+eDpcOQI0RR7Y9Qo8jNAeT9joGoELxJ4/z_x000d_ 1FyP/u0VrkZrWtH+P/wVkLUxuxuazuX75CCsD4PFA+6ESequAiyYnXzoRgciGZUJYaQ/PIME_x000d_ ffxO5RK2oNOWTERCcef8W94FshyCpRS42TK4UeGSyxsIoygGFjNTwr</vt:lpwstr>
  </property>
  <property fmtid="{D5CDD505-2E9C-101B-9397-08002B2CF9AE}" pid="5" name="_ms_pID_7253433">
    <vt:lpwstr>fr8BEQw9Dhz/R0jSUi_x000d_ cc+amfDkqckSCc+p9HILfbQOwxrPG9/LZTUkZOpW+efFKPVrFTdRn2+9dmTt+GhIvpLcPzA5_x000d_ P0FbOwGEFu1V8Yf/e8Pq9KUHDVdA1JTOyB/ClvmmTL9AmUHrFtVRdCfiV/5rp8SSx6lc4P3l_x000d_ FtHeY0FYY8RbqphFxfHi7XEQBTfXfq3omOCm2M57G/PRuCblIf6QMgxPmwBiM+3TsNwAta0H</vt:lpwstr>
  </property>
  <property fmtid="{D5CDD505-2E9C-101B-9397-08002B2CF9AE}" pid="6" name="_ms_pID_7253434">
    <vt:lpwstr>_x000d_ ZS8YtRFaouJQ/1h9HmQq6N6B0VDYQ97t5Qk8TivGXmaaK2+z7a/c4qOA3E6pD1aGR6jiR3/T_x000d_ gQS7UP655HfFetteupYkC+aizjYqpTSdlL8+hHwBuv1P7TVeu71KZo+gByY=</vt:lpwstr>
  </property>
  <property fmtid="{D5CDD505-2E9C-101B-9397-08002B2CF9AE}" pid="7" name="_new_ms_pID_72543">
    <vt:lpwstr>(3)9vzH1wWrBq+cnewH99/n3obgp7xN9XGhE/CbIJP02Mb4cJ/Bow4lWTuaS2vEvRzErlnYSrAO
TFoV3vtgX7nfYwrSxMRa/TOirTM64ljR+xDNC5Tfmwy6/Rk4uKxML7VVhQOBBNUGsHEN7vm/
dc7zrzwGOlB1RdcNTs6/LLYiiNu1Zhtleulkn5lHFhD8Pd75PFTV3FjBzOKUsEr6wcKznSCA
cgStcUKi09ZwuP46HH</vt:lpwstr>
  </property>
  <property fmtid="{D5CDD505-2E9C-101B-9397-08002B2CF9AE}" pid="8" name="_new_ms_pID_725431">
    <vt:lpwstr>rrZIP4yNcN985nFEKXmGQebIfmlG8vMLOp17yBIXtXjyyl65F65SwN
y5TP3s8mE/3+3WM4z9xZ31gmcUcRvUHXhU2ePHxAik6QZNmFxcHkzpFVcmLK7zlVK1uDfIYJ
b2RxDMCM7WK4He0JOpTP0KBvqxfBZMca9m0GROUSh8CNl3h6GHfXTFNADF/fiXZ/QPZ71n0f
+fqUdkAamtWtJ3OAhp6kIZOmRzJHkz/ndtTC</vt:lpwstr>
  </property>
  <property fmtid="{D5CDD505-2E9C-101B-9397-08002B2CF9AE}" pid="9" name="_new_ms_pID_725432">
    <vt:lpwstr>yX+C8SYlAiV6ywHWW+a5rhLwoKNJ4J8pL2UN
0+lR0Aln6CP33j7YDoCF8SQA2T8MvO/Edwh/f7d1WCgjfg1nku4aiTEhGptaUacIMJJSBqZM
s4DghOvjo2VyffPrnr8FmA==</vt:lpwstr>
  </property>
  <property fmtid="{D5CDD505-2E9C-101B-9397-08002B2CF9AE}" pid="10" name="sflag">
    <vt:lpwstr>1433525800</vt:lpwstr>
  </property>
</Properties>
</file>